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65" r:id="rId4"/>
    <p:sldId id="273" r:id="rId5"/>
    <p:sldId id="266" r:id="rId6"/>
    <p:sldId id="264" r:id="rId7"/>
    <p:sldId id="275" r:id="rId8"/>
    <p:sldId id="279" r:id="rId9"/>
    <p:sldId id="280" r:id="rId10"/>
    <p:sldId id="276" r:id="rId11"/>
    <p:sldId id="274" r:id="rId12"/>
    <p:sldId id="286" r:id="rId13"/>
    <p:sldId id="281" r:id="rId14"/>
    <p:sldId id="278" r:id="rId15"/>
    <p:sldId id="282" r:id="rId16"/>
    <p:sldId id="287" r:id="rId17"/>
    <p:sldId id="283" r:id="rId18"/>
    <p:sldId id="285" r:id="rId19"/>
    <p:sldId id="259" r:id="rId20"/>
    <p:sldId id="260" r:id="rId21"/>
    <p:sldId id="289" r:id="rId22"/>
    <p:sldId id="293" r:id="rId23"/>
    <p:sldId id="294" r:id="rId24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6C18"/>
    <a:srgbClr val="F67B29"/>
    <a:srgbClr val="FFC620"/>
    <a:srgbClr val="64A1DB"/>
    <a:srgbClr val="FF8B8B"/>
    <a:srgbClr val="FF9933"/>
    <a:srgbClr val="A80000"/>
    <a:srgbClr val="FF8181"/>
    <a:srgbClr val="FF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598" autoAdjust="0"/>
    <p:restoredTop sz="86390" autoAdjust="0"/>
  </p:normalViewPr>
  <p:slideViewPr>
    <p:cSldViewPr snapToGrid="0">
      <p:cViewPr varScale="1">
        <p:scale>
          <a:sx n="97" d="100"/>
          <a:sy n="97" d="100"/>
        </p:scale>
        <p:origin x="900" y="78"/>
      </p:cViewPr>
      <p:guideLst/>
    </p:cSldViewPr>
  </p:slideViewPr>
  <p:outlineViewPr>
    <p:cViewPr>
      <p:scale>
        <a:sx n="33" d="100"/>
        <a:sy n="33" d="100"/>
      </p:scale>
      <p:origin x="0" y="-2121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07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2000" b="1" i="0" u="none" strike="noStrike" kern="1200" cap="all" spc="50" baseline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整体存储量规模趋势（PB）</c:v>
                </c:pt>
              </c:strCache>
            </c:strRef>
          </c:tx>
          <c:spPr>
            <a:gradFill flip="none" rotWithShape="1">
              <a:gsLst>
                <a:gs pos="0">
                  <a:schemeClr val="accent1"/>
                </a:gs>
                <a:gs pos="75000">
                  <a:schemeClr val="accent1">
                    <a:lumMod val="60000"/>
                    <a:lumOff val="40000"/>
                  </a:schemeClr>
                </a:gs>
                <a:gs pos="51000">
                  <a:schemeClr val="accent1">
                    <a:alpha val="75000"/>
                  </a:schemeClr>
                </a:gs>
                <a:gs pos="100000">
                  <a:schemeClr val="accent1">
                    <a:lumMod val="20000"/>
                    <a:lumOff val="80000"/>
                    <a:alpha val="15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cat>
            <c:numRef>
              <c:f>Sheet1!$A$2:$A$7</c:f>
              <c:numCache>
                <c:formatCode>General</c:formatCode>
                <c:ptCount val="6"/>
                <c:pt idx="0">
                  <c:v>2012.6</c:v>
                </c:pt>
                <c:pt idx="1">
                  <c:v>2013.1</c:v>
                </c:pt>
                <c:pt idx="2">
                  <c:v>2014.1</c:v>
                </c:pt>
                <c:pt idx="3">
                  <c:v>2015.2</c:v>
                </c:pt>
                <c:pt idx="4">
                  <c:v>2015.5</c:v>
                </c:pt>
                <c:pt idx="5">
                  <c:v>2016.5</c:v>
                </c:pt>
              </c:numCache>
            </c:numRef>
          </c:cat>
          <c:val>
            <c:numRef>
              <c:f>Sheet1!$B$2:$B$7</c:f>
              <c:numCache>
                <c:formatCode>General</c:formatCode>
                <c:ptCount val="6"/>
                <c:pt idx="0">
                  <c:v>100</c:v>
                </c:pt>
                <c:pt idx="1">
                  <c:v>150</c:v>
                </c:pt>
                <c:pt idx="2">
                  <c:v>300</c:v>
                </c:pt>
                <c:pt idx="3">
                  <c:v>450</c:v>
                </c:pt>
                <c:pt idx="4">
                  <c:v>500</c:v>
                </c:pt>
                <c:pt idx="5">
                  <c:v>700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55"/>
        <c:overlap val="-70"/>
        <c:axId val="539287024"/>
        <c:axId val="539290160"/>
      </c:barChart>
      <c:catAx>
        <c:axId val="5392870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defRPr>
            </a:pPr>
            <a:endParaRPr lang="zh-CN"/>
          </a:p>
        </c:txPr>
        <c:crossAx val="539290160"/>
        <c:crosses val="autoZero"/>
        <c:auto val="1"/>
        <c:lblAlgn val="ctr"/>
        <c:lblOffset val="100"/>
        <c:noMultiLvlLbl val="0"/>
      </c:catAx>
      <c:valAx>
        <c:axId val="539290160"/>
        <c:scaling>
          <c:orientation val="minMax"/>
        </c:scaling>
        <c:delete val="0"/>
        <c:axPos val="l"/>
        <c:majorGridlines>
          <c:spPr>
            <a:ln w="9525" cap="flat" cmpd="sng" algn="ctr">
              <a:gradFill>
                <a:gsLst>
                  <a:gs pos="100000">
                    <a:schemeClr val="tx1">
                      <a:lumMod val="5000"/>
                      <a:lumOff val="95000"/>
                    </a:schemeClr>
                  </a:gs>
                  <a:gs pos="0">
                    <a:schemeClr val="tx1">
                      <a:lumMod val="25000"/>
                      <a:lumOff val="75000"/>
                    </a:schemeClr>
                  </a:gs>
                </a:gsLst>
                <a:lin ang="5400000" scaled="0"/>
              </a:gradFill>
              <a:prstDash val="solid"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noFill/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defRPr>
            </a:pPr>
            <a:endParaRPr lang="zh-CN"/>
          </a:p>
        </c:txPr>
        <c:crossAx val="53928702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195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>
          <a:latin typeface="Times New Roman" panose="02020603050405020304" pitchFamily="18" charset="0"/>
          <a:ea typeface="微软雅黑" panose="020B0503020204020204" pitchFamily="34" charset="-122"/>
          <a:cs typeface="Times New Roman" panose="02020603050405020304" pitchFamily="18" charset="0"/>
        </a:defRPr>
      </a:pPr>
      <a:endParaRPr lang="zh-CN"/>
    </a:p>
  </c:txPr>
  <c:externalData r:id="rId1">
    <c:autoUpdate val="0"/>
  </c:externalData>
</c:chartSpac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9D694-291E-48F2-A044-2BDAF25F6501}" type="datetimeFigureOut">
              <a:rPr lang="zh-CN" altLang="en-US" smtClean="0"/>
              <a:t>2020/4/22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578D0-B293-402A-AFDF-F1AF2C648B4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9D694-291E-48F2-A044-2BDAF25F6501}" type="datetimeFigureOut">
              <a:rPr lang="zh-CN" altLang="en-US" smtClean="0"/>
              <a:t>2020/4/22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578D0-B293-402A-AFDF-F1AF2C648B4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9D694-291E-48F2-A044-2BDAF25F6501}" type="datetimeFigureOut">
              <a:rPr lang="zh-CN" altLang="en-US" smtClean="0"/>
              <a:t>2020/4/22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578D0-B293-402A-AFDF-F1AF2C648B4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9D694-291E-48F2-A044-2BDAF25F6501}" type="datetimeFigureOut">
              <a:rPr lang="zh-CN" altLang="en-US" smtClean="0"/>
              <a:t>2020/4/22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578D0-B293-402A-AFDF-F1AF2C648B4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9D694-291E-48F2-A044-2BDAF25F6501}" type="datetimeFigureOut">
              <a:rPr lang="zh-CN" altLang="en-US" smtClean="0"/>
              <a:t>2020/4/22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578D0-B293-402A-AFDF-F1AF2C648B4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9D694-291E-48F2-A044-2BDAF25F6501}" type="datetimeFigureOut">
              <a:rPr lang="zh-CN" altLang="en-US" smtClean="0"/>
              <a:t>2020/4/22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578D0-B293-402A-AFDF-F1AF2C648B4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9D694-291E-48F2-A044-2BDAF25F6501}" type="datetimeFigureOut">
              <a:rPr lang="zh-CN" altLang="en-US" smtClean="0"/>
              <a:t>2020/4/22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578D0-B293-402A-AFDF-F1AF2C648B4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9D694-291E-48F2-A044-2BDAF25F6501}" type="datetimeFigureOut">
              <a:rPr lang="zh-CN" altLang="en-US" smtClean="0"/>
              <a:t>2020/4/22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578D0-B293-402A-AFDF-F1AF2C648B4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9D694-291E-48F2-A044-2BDAF25F6501}" type="datetimeFigureOut">
              <a:rPr lang="zh-CN" altLang="en-US" smtClean="0"/>
              <a:t>2020/4/22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578D0-B293-402A-AFDF-F1AF2C648B4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9D694-291E-48F2-A044-2BDAF25F6501}" type="datetimeFigureOut">
              <a:rPr lang="zh-CN" altLang="en-US" smtClean="0"/>
              <a:t>2020/4/22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578D0-B293-402A-AFDF-F1AF2C648B4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9D694-291E-48F2-A044-2BDAF25F6501}" type="datetimeFigureOut">
              <a:rPr lang="zh-CN" altLang="en-US" smtClean="0"/>
              <a:t>2020/4/22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578D0-B293-402A-AFDF-F1AF2C648B4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DejaVu Sans Mono" panose="020B0609030804020204" pitchFamily="49" charset="0"/>
                <a:ea typeface="文泉驿等宽微米黑" panose="020B0606030804020204" pitchFamily="34" charset="-122"/>
                <a:cs typeface="DejaVu Sans Mono" panose="020B0609030804020204" pitchFamily="49" charset="0"/>
              </a:defRPr>
            </a:lvl1pPr>
          </a:lstStyle>
          <a:p>
            <a:fld id="{1CC9D694-291E-48F2-A044-2BDAF25F6501}" type="datetimeFigureOut">
              <a:rPr lang="zh-CN" altLang="en-US" smtClean="0"/>
              <a:t>2020/4/22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DejaVu Sans Mono" panose="020B0609030804020204" pitchFamily="49" charset="0"/>
                <a:ea typeface="文泉驿等宽微米黑" panose="020B0606030804020204" pitchFamily="34" charset="-122"/>
                <a:cs typeface="DejaVu Sans Mono" panose="020B0609030804020204" pitchFamily="49" charset="0"/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DejaVu Sans Mono" panose="020B0609030804020204" pitchFamily="49" charset="0"/>
                <a:ea typeface="文泉驿等宽微米黑" panose="020B0606030804020204" pitchFamily="34" charset="-122"/>
                <a:cs typeface="DejaVu Sans Mono" panose="020B0609030804020204" pitchFamily="49" charset="0"/>
              </a:defRPr>
            </a:lvl1pPr>
          </a:lstStyle>
          <a:p>
            <a:fld id="{AA3578D0-B293-402A-AFDF-F1AF2C648B4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DejaVu Sans Mono" panose="020B0609030804020204" pitchFamily="49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DejaVu Sans Mono" panose="020B0609030804020204" pitchFamily="49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DejaVu Sans Mono" panose="020B0609030804020204" pitchFamily="49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DejaVu Sans Mono" panose="020B0609030804020204" pitchFamily="49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DejaVu Sans Mono" panose="020B0609030804020204" pitchFamily="49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DejaVu Sans Mono" panose="020B0609030804020204" pitchFamily="49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eg"/><Relationship Id="rId3" Type="http://schemas.openxmlformats.org/officeDocument/2006/relationships/image" Target="../media/image29.jpeg"/><Relationship Id="rId7" Type="http://schemas.openxmlformats.org/officeDocument/2006/relationships/image" Target="../media/image33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jpeg"/><Relationship Id="rId5" Type="http://schemas.openxmlformats.org/officeDocument/2006/relationships/image" Target="../media/image31.png"/><Relationship Id="rId4" Type="http://schemas.openxmlformats.org/officeDocument/2006/relationships/image" Target="../media/image30.jpeg"/><Relationship Id="rId9" Type="http://schemas.openxmlformats.org/officeDocument/2006/relationships/image" Target="../media/image35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hyperlink" Target="https://github.com/ShiZhan/iot-storage-experiment/blob/master/report-template.doc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0" y="1122363"/>
            <a:ext cx="9144000" cy="2387600"/>
          </a:xfrm>
        </p:spPr>
        <p:txBody>
          <a:bodyPr>
            <a:normAutofit/>
          </a:bodyPr>
          <a:lstStyle/>
          <a:p>
            <a:r>
              <a:rPr lang="zh-CN" altLang="en-US" sz="5400" dirty="0"/>
              <a:t>物联网数据存储与管理实验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 smtClean="0"/>
              <a:t>施展</a:t>
            </a:r>
            <a:endParaRPr lang="en-US" altLang="zh-CN" dirty="0" smtClean="0"/>
          </a:p>
          <a:p>
            <a:r>
              <a:rPr lang="zh-CN" altLang="en-US" dirty="0"/>
              <a:t>武汉光电国家研究中心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0123" y="0"/>
            <a:ext cx="3344562" cy="1654216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4685" y="0"/>
            <a:ext cx="1839315" cy="191905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6120000"/>
            <a:ext cx="9144000" cy="738000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zh-CN" altLang="en-US" sz="3600" dirty="0" smtClean="0"/>
              <a:t>该怎么办？</a:t>
            </a:r>
            <a:endParaRPr lang="zh-CN" altLang="en-US" sz="3600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课程背景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7497"/>
            <a:ext cx="9144000" cy="4802486"/>
          </a:xfrm>
          <a:prstGeom prst="rect">
            <a:avLst/>
          </a:prstGeom>
        </p:spPr>
      </p:pic>
      <p:sp>
        <p:nvSpPr>
          <p:cNvPr id="5" name="内容占位符 2"/>
          <p:cNvSpPr txBox="1"/>
          <p:nvPr/>
        </p:nvSpPr>
        <p:spPr>
          <a:xfrm>
            <a:off x="0" y="0"/>
            <a:ext cx="9144000" cy="72000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DejaVu Sans Mono" panose="020B0609030804020204" pitchFamily="49" charset="0"/>
                <a:ea typeface="文泉驿等宽微米黑" panose="020B0606030804020204" pitchFamily="34" charset="-122"/>
                <a:cs typeface="DejaVu Sans Mono" panose="020B0609030804020204" pitchFamily="49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DejaVu Sans Mono" panose="020B0609030804020204" pitchFamily="49" charset="0"/>
                <a:ea typeface="文泉驿等宽微米黑" panose="020B0606030804020204" pitchFamily="34" charset="-122"/>
                <a:cs typeface="DejaVu Sans Mono" panose="020B0609030804020204" pitchFamily="49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DejaVu Sans Mono" panose="020B0609030804020204" pitchFamily="49" charset="0"/>
                <a:ea typeface="文泉驿等宽微米黑" panose="020B0606030804020204" pitchFamily="34" charset="-122"/>
                <a:cs typeface="DejaVu Sans Mono" panose="020B0609030804020204" pitchFamily="49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DejaVu Sans Mono" panose="020B0609030804020204" pitchFamily="49" charset="0"/>
                <a:ea typeface="文泉驿等宽微米黑" panose="020B0606030804020204" pitchFamily="34" charset="-122"/>
                <a:cs typeface="DejaVu Sans Mono" panose="020B0609030804020204" pitchFamily="49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DejaVu Sans Mono" panose="020B0609030804020204" pitchFamily="49" charset="0"/>
                <a:ea typeface="文泉驿等宽微米黑" panose="020B0606030804020204" pitchFamily="34" charset="-122"/>
                <a:cs typeface="DejaVu Sans Mono" panose="020B0609030804020204" pitchFamily="49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zh-CN" altLang="en-US" sz="36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整个数字世界</a:t>
            </a:r>
            <a:endParaRPr lang="zh-CN" altLang="en-US" sz="36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课程背景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物联网数据存储挑战：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庞大：规模持续扩张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复杂：内容结构丰富</a:t>
            </a:r>
            <a:endParaRPr lang="en-US" altLang="zh-CN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0000" y="718908"/>
            <a:ext cx="4320000" cy="385322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课程背景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存储技术领域能提供什么干货？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000" y="2520000"/>
            <a:ext cx="6840000" cy="381543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课程背景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这些？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669" y="2553035"/>
            <a:ext cx="2676410" cy="176660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3654" y="2137920"/>
            <a:ext cx="1291831" cy="200186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6999" y="504666"/>
            <a:ext cx="2105140" cy="132095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2636" y="1690689"/>
            <a:ext cx="1728730" cy="145213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1035" y="4452084"/>
            <a:ext cx="3277069" cy="2047101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2636" y="3436338"/>
            <a:ext cx="1583723" cy="1556202"/>
          </a:xfrm>
          <a:prstGeom prst="rect">
            <a:avLst/>
          </a:prstGeom>
        </p:spPr>
      </p:pic>
      <p:sp>
        <p:nvSpPr>
          <p:cNvPr id="10" name="椭圆 9"/>
          <p:cNvSpPr/>
          <p:nvPr/>
        </p:nvSpPr>
        <p:spPr>
          <a:xfrm>
            <a:off x="4044891" y="2443263"/>
            <a:ext cx="720000" cy="720000"/>
          </a:xfrm>
          <a:prstGeom prst="ellipse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zh-CN" dirty="0" smtClean="0"/>
              <a:t>STT</a:t>
            </a:r>
            <a:endParaRPr lang="zh-CN" altLang="en-US" dirty="0"/>
          </a:p>
        </p:txBody>
      </p:sp>
      <p:sp>
        <p:nvSpPr>
          <p:cNvPr id="11" name="椭圆 10"/>
          <p:cNvSpPr/>
          <p:nvPr/>
        </p:nvSpPr>
        <p:spPr>
          <a:xfrm>
            <a:off x="4044891" y="4139788"/>
            <a:ext cx="720000" cy="720000"/>
          </a:xfrm>
          <a:prstGeom prst="ellipse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zh-CN" dirty="0" smtClean="0"/>
              <a:t>PRAM</a:t>
            </a:r>
            <a:endParaRPr lang="zh-CN" altLang="en-US" dirty="0"/>
          </a:p>
        </p:txBody>
      </p:sp>
      <p:grpSp>
        <p:nvGrpSpPr>
          <p:cNvPr id="35" name="组合 34"/>
          <p:cNvGrpSpPr/>
          <p:nvPr/>
        </p:nvGrpSpPr>
        <p:grpSpPr>
          <a:xfrm>
            <a:off x="4764891" y="1240561"/>
            <a:ext cx="2604678" cy="4040930"/>
            <a:chOff x="4764891" y="1240561"/>
            <a:chExt cx="2604678" cy="4040930"/>
          </a:xfrm>
        </p:grpSpPr>
        <p:sp>
          <p:nvSpPr>
            <p:cNvPr id="12" name="椭圆 11"/>
            <p:cNvSpPr/>
            <p:nvPr/>
          </p:nvSpPr>
          <p:spPr>
            <a:xfrm>
              <a:off x="6390637" y="1240561"/>
              <a:ext cx="360000" cy="360000"/>
            </a:xfrm>
            <a:prstGeom prst="ellipse">
              <a:avLst/>
            </a:prstGeom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/>
          </p:nvSpPr>
          <p:spPr>
            <a:xfrm>
              <a:off x="7009569" y="3163263"/>
              <a:ext cx="360000" cy="360000"/>
            </a:xfrm>
            <a:prstGeom prst="ellipse">
              <a:avLst/>
            </a:prstGeom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/>
          </p:nvSpPr>
          <p:spPr>
            <a:xfrm>
              <a:off x="6390637" y="4921491"/>
              <a:ext cx="360000" cy="360000"/>
            </a:xfrm>
            <a:prstGeom prst="ellipse">
              <a:avLst/>
            </a:prstGeom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6" name="肘形连接符 15"/>
            <p:cNvCxnSpPr>
              <a:stCxn id="13" idx="2"/>
              <a:endCxn id="12" idx="2"/>
            </p:cNvCxnSpPr>
            <p:nvPr/>
          </p:nvCxnSpPr>
          <p:spPr>
            <a:xfrm rot="10800000">
              <a:off x="6390637" y="1420561"/>
              <a:ext cx="618932" cy="1922702"/>
            </a:xfrm>
            <a:prstGeom prst="bentConnector3">
              <a:avLst>
                <a:gd name="adj1" fmla="val 136935"/>
              </a:avLst>
            </a:prstGeom>
            <a:ln w="38100">
              <a:headEnd type="arrow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" name="肘形连接符 17"/>
            <p:cNvCxnSpPr>
              <a:stCxn id="10" idx="6"/>
              <a:endCxn id="13" idx="2"/>
            </p:cNvCxnSpPr>
            <p:nvPr/>
          </p:nvCxnSpPr>
          <p:spPr>
            <a:xfrm>
              <a:off x="4764891" y="2803263"/>
              <a:ext cx="2244678" cy="540000"/>
            </a:xfrm>
            <a:prstGeom prst="bentConnector3">
              <a:avLst>
                <a:gd name="adj1" fmla="val 50000"/>
              </a:avLst>
            </a:prstGeom>
            <a:ln w="38100"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7" name="肘形连接符 26"/>
            <p:cNvCxnSpPr>
              <a:stCxn id="14" idx="2"/>
              <a:endCxn id="13" idx="2"/>
            </p:cNvCxnSpPr>
            <p:nvPr/>
          </p:nvCxnSpPr>
          <p:spPr>
            <a:xfrm rot="10800000" flipH="1">
              <a:off x="6390637" y="3343263"/>
              <a:ext cx="618932" cy="1758228"/>
            </a:xfrm>
            <a:prstGeom prst="bentConnector3">
              <a:avLst>
                <a:gd name="adj1" fmla="val -36935"/>
              </a:avLst>
            </a:prstGeom>
            <a:ln w="38100">
              <a:headEnd type="arrow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1" name="肘形连接符 30"/>
            <p:cNvCxnSpPr>
              <a:stCxn id="11" idx="6"/>
              <a:endCxn id="13" idx="2"/>
            </p:cNvCxnSpPr>
            <p:nvPr/>
          </p:nvCxnSpPr>
          <p:spPr>
            <a:xfrm flipV="1">
              <a:off x="4764891" y="3343263"/>
              <a:ext cx="2244678" cy="1156525"/>
            </a:xfrm>
            <a:prstGeom prst="bentConnector3">
              <a:avLst>
                <a:gd name="adj1" fmla="val 50000"/>
              </a:avLst>
            </a:prstGeom>
            <a:ln w="38100"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36" name="文本框 35"/>
          <p:cNvSpPr txBox="1"/>
          <p:nvPr/>
        </p:nvSpPr>
        <p:spPr>
          <a:xfrm>
            <a:off x="0" y="6120000"/>
            <a:ext cx="9144000" cy="738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zh-CN" altLang="en-US" sz="3600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还远远不够：数据规模、内容种类</a:t>
            </a:r>
            <a:r>
              <a:rPr lang="en-US" altLang="zh-CN" sz="3600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……</a:t>
            </a:r>
            <a:endParaRPr lang="zh-CN" altLang="en-US" sz="3600" dirty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500"/>
                            </p:stCondLst>
                            <p:childTnLst>
                              <p:par>
                                <p:cTn id="4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3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课程背景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存储技术领域还能提供什么干货？</a:t>
            </a:r>
            <a:endParaRPr lang="zh-CN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38299" y="2451729"/>
            <a:ext cx="5862663" cy="372523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对象存储技术</a:t>
            </a:r>
          </a:p>
        </p:txBody>
      </p:sp>
      <p:grpSp>
        <p:nvGrpSpPr>
          <p:cNvPr id="4" name="组合 50"/>
          <p:cNvGrpSpPr/>
          <p:nvPr/>
        </p:nvGrpSpPr>
        <p:grpSpPr bwMode="auto">
          <a:xfrm>
            <a:off x="4878355" y="5827735"/>
            <a:ext cx="1897062" cy="801687"/>
            <a:chOff x="6443663" y="5768975"/>
            <a:chExt cx="2700337" cy="874713"/>
          </a:xfrm>
        </p:grpSpPr>
        <p:pic>
          <p:nvPicPr>
            <p:cNvPr id="5" name="Picture 52" descr="diamondmax_d540x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8305800" y="5768975"/>
              <a:ext cx="838200" cy="874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" name="Picture 53" descr="diamondmax_d540x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7199313" y="5768975"/>
              <a:ext cx="838200" cy="874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" name="Picture 54" descr="diamondmax_d540x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6443663" y="5768975"/>
              <a:ext cx="838200" cy="874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8" name="组合 49"/>
          <p:cNvGrpSpPr/>
          <p:nvPr/>
        </p:nvGrpSpPr>
        <p:grpSpPr bwMode="auto">
          <a:xfrm>
            <a:off x="1000092" y="5811860"/>
            <a:ext cx="1897063" cy="800100"/>
            <a:chOff x="6443663" y="5768975"/>
            <a:chExt cx="2700337" cy="874713"/>
          </a:xfrm>
        </p:grpSpPr>
        <p:pic>
          <p:nvPicPr>
            <p:cNvPr id="9" name="Picture 52" descr="diamondmax_d540x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8305800" y="5768975"/>
              <a:ext cx="838200" cy="874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" name="Picture 53" descr="diamondmax_d540x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7199313" y="5768975"/>
              <a:ext cx="838200" cy="874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1" name="Picture 54" descr="diamondmax_d540x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6443663" y="5768975"/>
              <a:ext cx="838200" cy="874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2" name="Rectangle 58"/>
          <p:cNvSpPr>
            <a:spLocks noChangeArrowheads="1"/>
          </p:cNvSpPr>
          <p:nvPr/>
        </p:nvSpPr>
        <p:spPr bwMode="auto">
          <a:xfrm>
            <a:off x="2041492" y="6081735"/>
            <a:ext cx="347663" cy="412750"/>
          </a:xfrm>
          <a:prstGeom prst="rect">
            <a:avLst/>
          </a:prstGeom>
          <a:solidFill>
            <a:schemeClr val="bg1"/>
          </a:solidFill>
          <a:ln w="12700" algn="ctr">
            <a:noFill/>
            <a:miter lim="800000"/>
          </a:ln>
        </p:spPr>
        <p:txBody>
          <a:bodyPr anchor="ctr"/>
          <a:lstStyle/>
          <a:p>
            <a:pPr algn="ctr"/>
            <a:r>
              <a:rPr lang="en-US" altLang="zh-CN" sz="200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…</a:t>
            </a:r>
          </a:p>
          <a:p>
            <a:pPr algn="ctr"/>
            <a:endParaRPr lang="en-US" altLang="zh-CN" sz="200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1039780" y="2106635"/>
            <a:ext cx="1944687" cy="2447925"/>
          </a:xfrm>
          <a:prstGeom prst="rect">
            <a:avLst/>
          </a:prstGeom>
          <a:noFill/>
          <a:ln w="9525">
            <a:solidFill>
              <a:schemeClr val="bg2"/>
            </a:solidFill>
            <a:miter lim="800000"/>
          </a:ln>
        </p:spPr>
        <p:txBody>
          <a:bodyPr wrap="none" anchor="ctr"/>
          <a:lstStyle/>
          <a:p>
            <a:endParaRPr lang="zh-CN" altLang="en-US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14" name="Rectangle 5"/>
          <p:cNvSpPr>
            <a:spLocks noChangeArrowheads="1"/>
          </p:cNvSpPr>
          <p:nvPr/>
        </p:nvSpPr>
        <p:spPr bwMode="auto">
          <a:xfrm>
            <a:off x="1111217" y="1601810"/>
            <a:ext cx="1798638" cy="360362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algn="ctr"/>
            <a:r>
              <a:rPr lang="zh-CN" altLang="en-US" sz="160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应用</a:t>
            </a:r>
          </a:p>
        </p:txBody>
      </p:sp>
      <p:sp>
        <p:nvSpPr>
          <p:cNvPr id="15" name="Rectangle 6"/>
          <p:cNvSpPr>
            <a:spLocks noChangeArrowheads="1"/>
          </p:cNvSpPr>
          <p:nvPr/>
        </p:nvSpPr>
        <p:spPr bwMode="auto">
          <a:xfrm>
            <a:off x="1111217" y="2179660"/>
            <a:ext cx="1798638" cy="360362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algn="ctr"/>
            <a:r>
              <a:rPr lang="zh-CN" altLang="en-US" sz="160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系统接口</a:t>
            </a:r>
          </a:p>
        </p:txBody>
      </p:sp>
      <p:sp>
        <p:nvSpPr>
          <p:cNvPr id="16" name="AutoShape 7"/>
          <p:cNvSpPr>
            <a:spLocks noChangeArrowheads="1"/>
          </p:cNvSpPr>
          <p:nvPr/>
        </p:nvSpPr>
        <p:spPr bwMode="auto">
          <a:xfrm>
            <a:off x="1111217" y="4049735"/>
            <a:ext cx="1798638" cy="433387"/>
          </a:xfrm>
          <a:prstGeom prst="flowChartManualInput">
            <a:avLst/>
          </a:prstGeom>
          <a:solidFill>
            <a:srgbClr val="33CC33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algn="ctr"/>
            <a:r>
              <a:rPr lang="zh-CN" altLang="en-US" sz="160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主机适配器驱动</a:t>
            </a:r>
          </a:p>
        </p:txBody>
      </p:sp>
      <p:sp>
        <p:nvSpPr>
          <p:cNvPr id="17" name="AutoShape 8"/>
          <p:cNvSpPr>
            <a:spLocks noChangeArrowheads="1"/>
          </p:cNvSpPr>
          <p:nvPr/>
        </p:nvSpPr>
        <p:spPr bwMode="auto">
          <a:xfrm flipH="1" flipV="1">
            <a:off x="1111217" y="2609872"/>
            <a:ext cx="1798638" cy="433388"/>
          </a:xfrm>
          <a:prstGeom prst="flowChartManualInpu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</p:spPr>
        <p:txBody>
          <a:bodyPr rot="10800000" wrap="none" anchor="ctr"/>
          <a:lstStyle/>
          <a:p>
            <a:pPr algn="ctr"/>
            <a:r>
              <a:rPr lang="zh-CN" altLang="en-US" sz="160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文件系统用户部件</a:t>
            </a:r>
          </a:p>
        </p:txBody>
      </p:sp>
      <p:sp>
        <p:nvSpPr>
          <p:cNvPr id="18" name="Rectangle 9"/>
          <p:cNvSpPr>
            <a:spLocks noChangeArrowheads="1"/>
          </p:cNvSpPr>
          <p:nvPr/>
        </p:nvSpPr>
        <p:spPr bwMode="auto">
          <a:xfrm>
            <a:off x="1111217" y="4699022"/>
            <a:ext cx="1798638" cy="360363"/>
          </a:xfrm>
          <a:prstGeom prst="rect">
            <a:avLst/>
          </a:prstGeom>
          <a:solidFill>
            <a:srgbClr val="FF9900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algn="ctr"/>
            <a:r>
              <a:rPr lang="zh-CN" altLang="en-US" sz="160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扇区接口</a:t>
            </a:r>
          </a:p>
        </p:txBody>
      </p:sp>
      <p:sp>
        <p:nvSpPr>
          <p:cNvPr id="19" name="Rectangle 10"/>
          <p:cNvSpPr>
            <a:spLocks noChangeArrowheads="1"/>
          </p:cNvSpPr>
          <p:nvPr/>
        </p:nvSpPr>
        <p:spPr bwMode="auto">
          <a:xfrm>
            <a:off x="1111217" y="5203847"/>
            <a:ext cx="1798638" cy="36036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algn="ctr"/>
            <a:r>
              <a:rPr lang="zh-CN" altLang="en-US" sz="1600" dirty="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块</a:t>
            </a:r>
            <a:r>
              <a:rPr lang="en-US" altLang="zh-CN" sz="1600" dirty="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I/O</a:t>
            </a:r>
            <a:r>
              <a:rPr lang="zh-CN" altLang="en-US" sz="1600" dirty="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管理器</a:t>
            </a:r>
          </a:p>
        </p:txBody>
      </p:sp>
      <p:sp>
        <p:nvSpPr>
          <p:cNvPr id="20" name="Rectangle 11"/>
          <p:cNvSpPr>
            <a:spLocks noChangeArrowheads="1"/>
          </p:cNvSpPr>
          <p:nvPr/>
        </p:nvSpPr>
        <p:spPr bwMode="auto">
          <a:xfrm>
            <a:off x="4903755" y="1603397"/>
            <a:ext cx="1798637" cy="36036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algn="ctr"/>
            <a:r>
              <a:rPr lang="zh-CN" altLang="en-US" sz="160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应用</a:t>
            </a:r>
          </a:p>
        </p:txBody>
      </p:sp>
      <p:sp>
        <p:nvSpPr>
          <p:cNvPr id="21" name="Rectangle 12"/>
          <p:cNvSpPr>
            <a:spLocks noChangeArrowheads="1"/>
          </p:cNvSpPr>
          <p:nvPr/>
        </p:nvSpPr>
        <p:spPr bwMode="auto">
          <a:xfrm>
            <a:off x="4903755" y="2179660"/>
            <a:ext cx="1798637" cy="360362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algn="ctr"/>
            <a:r>
              <a:rPr lang="zh-CN" altLang="en-US" sz="160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系统接口</a:t>
            </a:r>
          </a:p>
        </p:txBody>
      </p:sp>
      <p:sp>
        <p:nvSpPr>
          <p:cNvPr id="22" name="AutoShape 13"/>
          <p:cNvSpPr>
            <a:spLocks noChangeArrowheads="1"/>
          </p:cNvSpPr>
          <p:nvPr/>
        </p:nvSpPr>
        <p:spPr bwMode="auto">
          <a:xfrm>
            <a:off x="4903755" y="3690960"/>
            <a:ext cx="1798637" cy="433387"/>
          </a:xfrm>
          <a:prstGeom prst="flowChartManualInpu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algn="ctr"/>
            <a:r>
              <a:rPr lang="zh-CN" altLang="en-US" sz="160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文件系统存储部件</a:t>
            </a:r>
          </a:p>
        </p:txBody>
      </p:sp>
      <p:sp>
        <p:nvSpPr>
          <p:cNvPr id="23" name="AutoShape 14"/>
          <p:cNvSpPr>
            <a:spLocks noChangeArrowheads="1"/>
          </p:cNvSpPr>
          <p:nvPr/>
        </p:nvSpPr>
        <p:spPr bwMode="auto">
          <a:xfrm flipH="1" flipV="1">
            <a:off x="4903755" y="2609872"/>
            <a:ext cx="1798637" cy="433388"/>
          </a:xfrm>
          <a:prstGeom prst="flowChartManualInpu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</p:spPr>
        <p:txBody>
          <a:bodyPr rot="10800000" wrap="none" anchor="ctr"/>
          <a:lstStyle/>
          <a:p>
            <a:pPr algn="ctr"/>
            <a:r>
              <a:rPr lang="zh-CN" altLang="en-US" sz="160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文件系统用户部件</a:t>
            </a:r>
          </a:p>
        </p:txBody>
      </p:sp>
      <p:sp>
        <p:nvSpPr>
          <p:cNvPr id="24" name="Text Box 15"/>
          <p:cNvSpPr txBox="1">
            <a:spLocks noChangeArrowheads="1"/>
          </p:cNvSpPr>
          <p:nvPr/>
        </p:nvSpPr>
        <p:spPr bwMode="auto">
          <a:xfrm>
            <a:off x="1044542" y="1194697"/>
            <a:ext cx="1800225" cy="4616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2400" dirty="0">
                <a:solidFill>
                  <a:schemeClr val="tx2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传统模式</a:t>
            </a:r>
          </a:p>
        </p:txBody>
      </p:sp>
      <p:sp>
        <p:nvSpPr>
          <p:cNvPr id="25" name="Text Box 16"/>
          <p:cNvSpPr txBox="1">
            <a:spLocks noChangeArrowheads="1"/>
          </p:cNvSpPr>
          <p:nvPr/>
        </p:nvSpPr>
        <p:spPr bwMode="auto">
          <a:xfrm>
            <a:off x="4573555" y="1201989"/>
            <a:ext cx="2319337" cy="4616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400" dirty="0">
                <a:solidFill>
                  <a:schemeClr val="tx2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 </a:t>
            </a:r>
            <a:r>
              <a:rPr lang="zh-CN" altLang="en-US" sz="2400" dirty="0" smtClean="0">
                <a:solidFill>
                  <a:schemeClr val="tx2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对象</a:t>
            </a:r>
            <a:r>
              <a:rPr lang="zh-CN" altLang="en-US" sz="2400" dirty="0">
                <a:solidFill>
                  <a:schemeClr val="tx2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模式</a:t>
            </a:r>
          </a:p>
        </p:txBody>
      </p:sp>
      <p:sp>
        <p:nvSpPr>
          <p:cNvPr id="26" name="Rectangle 18"/>
          <p:cNvSpPr>
            <a:spLocks noChangeArrowheads="1"/>
          </p:cNvSpPr>
          <p:nvPr/>
        </p:nvSpPr>
        <p:spPr bwMode="auto">
          <a:xfrm>
            <a:off x="1039780" y="5130822"/>
            <a:ext cx="1944687" cy="1512888"/>
          </a:xfrm>
          <a:prstGeom prst="rect">
            <a:avLst/>
          </a:prstGeom>
          <a:noFill/>
          <a:ln w="9525">
            <a:solidFill>
              <a:schemeClr val="bg2"/>
            </a:solidFill>
            <a:miter lim="800000"/>
          </a:ln>
        </p:spPr>
        <p:txBody>
          <a:bodyPr wrap="none" anchor="ctr"/>
          <a:lstStyle/>
          <a:p>
            <a:endParaRPr lang="zh-CN" altLang="en-US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27" name="Rectangle 19"/>
          <p:cNvSpPr>
            <a:spLocks noChangeArrowheads="1"/>
          </p:cNvSpPr>
          <p:nvPr/>
        </p:nvSpPr>
        <p:spPr bwMode="auto">
          <a:xfrm>
            <a:off x="4830730" y="3690960"/>
            <a:ext cx="1943100" cy="2952750"/>
          </a:xfrm>
          <a:prstGeom prst="rect">
            <a:avLst/>
          </a:prstGeom>
          <a:noFill/>
          <a:ln w="9525">
            <a:solidFill>
              <a:schemeClr val="tx1"/>
            </a:solidFill>
            <a:prstDash val="sysDot"/>
            <a:miter lim="800000"/>
          </a:ln>
        </p:spPr>
        <p:txBody>
          <a:bodyPr wrap="none" anchor="ctr"/>
          <a:lstStyle/>
          <a:p>
            <a:endParaRPr lang="zh-CN" altLang="en-US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28" name="Rectangle 20"/>
          <p:cNvSpPr>
            <a:spLocks noChangeArrowheads="1"/>
          </p:cNvSpPr>
          <p:nvPr/>
        </p:nvSpPr>
        <p:spPr bwMode="auto">
          <a:xfrm>
            <a:off x="4832317" y="2106635"/>
            <a:ext cx="1943100" cy="1008062"/>
          </a:xfrm>
          <a:prstGeom prst="rect">
            <a:avLst/>
          </a:prstGeom>
          <a:noFill/>
          <a:ln w="9525">
            <a:solidFill>
              <a:schemeClr val="tx1"/>
            </a:solidFill>
            <a:prstDash val="sysDot"/>
            <a:miter lim="800000"/>
          </a:ln>
        </p:spPr>
        <p:txBody>
          <a:bodyPr wrap="none" anchor="ctr"/>
          <a:lstStyle/>
          <a:p>
            <a:endParaRPr lang="zh-CN" altLang="en-US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29" name="AutoShape 21"/>
          <p:cNvSpPr>
            <a:spLocks noChangeArrowheads="1"/>
          </p:cNvSpPr>
          <p:nvPr/>
        </p:nvSpPr>
        <p:spPr bwMode="auto">
          <a:xfrm>
            <a:off x="1760505" y="5562622"/>
            <a:ext cx="431800" cy="288925"/>
          </a:xfrm>
          <a:prstGeom prst="upDownArrow">
            <a:avLst>
              <a:gd name="adj1" fmla="val 50000"/>
              <a:gd name="adj2" fmla="val 20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</p:spPr>
        <p:txBody>
          <a:bodyPr vert="eaVert" wrap="none" anchor="ctr"/>
          <a:lstStyle/>
          <a:p>
            <a:endParaRPr lang="zh-CN" altLang="en-US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30" name="Rectangle 23"/>
          <p:cNvSpPr>
            <a:spLocks noChangeArrowheads="1"/>
          </p:cNvSpPr>
          <p:nvPr/>
        </p:nvSpPr>
        <p:spPr bwMode="auto">
          <a:xfrm>
            <a:off x="4902167" y="5202260"/>
            <a:ext cx="1798638" cy="360362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algn="ctr"/>
            <a:r>
              <a:rPr lang="zh-CN" altLang="en-US" sz="1600" dirty="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块</a:t>
            </a:r>
            <a:r>
              <a:rPr lang="en-US" altLang="zh-CN" sz="1600" dirty="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I/O</a:t>
            </a:r>
            <a:r>
              <a:rPr lang="zh-CN" altLang="en-US" sz="1600" dirty="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管理器</a:t>
            </a:r>
          </a:p>
        </p:txBody>
      </p:sp>
      <p:sp>
        <p:nvSpPr>
          <p:cNvPr id="31" name="AutoShape 26"/>
          <p:cNvSpPr>
            <a:spLocks noChangeArrowheads="1"/>
          </p:cNvSpPr>
          <p:nvPr/>
        </p:nvSpPr>
        <p:spPr bwMode="auto">
          <a:xfrm>
            <a:off x="5549867" y="5562622"/>
            <a:ext cx="431800" cy="288925"/>
          </a:xfrm>
          <a:prstGeom prst="upDownArrow">
            <a:avLst>
              <a:gd name="adj1" fmla="val 50000"/>
              <a:gd name="adj2" fmla="val 20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</p:spPr>
        <p:txBody>
          <a:bodyPr vert="eaVert" wrap="none" anchor="ctr"/>
          <a:lstStyle/>
          <a:p>
            <a:endParaRPr lang="zh-CN" altLang="en-US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32" name="AutoShape 27"/>
          <p:cNvSpPr>
            <a:spLocks noChangeArrowheads="1"/>
          </p:cNvSpPr>
          <p:nvPr/>
        </p:nvSpPr>
        <p:spPr bwMode="auto">
          <a:xfrm>
            <a:off x="1760505" y="5059385"/>
            <a:ext cx="431800" cy="144462"/>
          </a:xfrm>
          <a:prstGeom prst="upDownArrow">
            <a:avLst>
              <a:gd name="adj1" fmla="val 50000"/>
              <a:gd name="adj2" fmla="val 20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</p:spPr>
        <p:txBody>
          <a:bodyPr vert="eaVert" wrap="none" anchor="ctr"/>
          <a:lstStyle/>
          <a:p>
            <a:endParaRPr lang="zh-CN" altLang="en-US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grpSp>
        <p:nvGrpSpPr>
          <p:cNvPr id="33" name="Group 28"/>
          <p:cNvGrpSpPr/>
          <p:nvPr/>
        </p:nvGrpSpPr>
        <p:grpSpPr bwMode="auto">
          <a:xfrm>
            <a:off x="4903755" y="3186135"/>
            <a:ext cx="1798637" cy="504825"/>
            <a:chOff x="3062" y="2069"/>
            <a:chExt cx="1133" cy="318"/>
          </a:xfrm>
        </p:grpSpPr>
        <p:sp>
          <p:nvSpPr>
            <p:cNvPr id="34" name="Rectangle 29"/>
            <p:cNvSpPr>
              <a:spLocks noChangeArrowheads="1"/>
            </p:cNvSpPr>
            <p:nvPr/>
          </p:nvSpPr>
          <p:spPr bwMode="auto">
            <a:xfrm>
              <a:off x="3062" y="2069"/>
              <a:ext cx="1133" cy="227"/>
            </a:xfrm>
            <a:prstGeom prst="rect">
              <a:avLst/>
            </a:prstGeom>
            <a:solidFill>
              <a:srgbClr val="FF99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ctr"/>
              <a:r>
                <a:rPr lang="en-US" altLang="zh-CN" sz="1600">
                  <a:solidFill>
                    <a:schemeClr val="bg2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OSD</a:t>
              </a:r>
              <a:r>
                <a:rPr lang="zh-CN" altLang="en-US" sz="1600">
                  <a:solidFill>
                    <a:schemeClr val="bg2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接口</a:t>
              </a:r>
            </a:p>
          </p:txBody>
        </p:sp>
        <p:sp>
          <p:nvSpPr>
            <p:cNvPr id="35" name="AutoShape 30"/>
            <p:cNvSpPr>
              <a:spLocks noChangeArrowheads="1"/>
            </p:cNvSpPr>
            <p:nvPr/>
          </p:nvSpPr>
          <p:spPr bwMode="auto">
            <a:xfrm>
              <a:off x="3470" y="2296"/>
              <a:ext cx="272" cy="91"/>
            </a:xfrm>
            <a:prstGeom prst="upDownArrow">
              <a:avLst>
                <a:gd name="adj1" fmla="val 50000"/>
                <a:gd name="adj2" fmla="val 20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vert="eaVert" wrap="none" anchor="ctr"/>
            <a:lstStyle/>
            <a:p>
              <a:endParaRPr lang="zh-CN" altLang="en-US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endParaRPr>
            </a:p>
          </p:txBody>
        </p:sp>
      </p:grpSp>
      <p:sp>
        <p:nvSpPr>
          <p:cNvPr id="36" name="AutoShape 31"/>
          <p:cNvSpPr>
            <a:spLocks noChangeArrowheads="1"/>
          </p:cNvSpPr>
          <p:nvPr/>
        </p:nvSpPr>
        <p:spPr bwMode="auto">
          <a:xfrm>
            <a:off x="1760505" y="4483122"/>
            <a:ext cx="431800" cy="215900"/>
          </a:xfrm>
          <a:prstGeom prst="upDownArrow">
            <a:avLst>
              <a:gd name="adj1" fmla="val 50000"/>
              <a:gd name="adj2" fmla="val 20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</p:spPr>
        <p:txBody>
          <a:bodyPr vert="eaVert" wrap="none" anchor="ctr"/>
          <a:lstStyle/>
          <a:p>
            <a:endParaRPr lang="zh-CN" altLang="en-US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37" name="AutoShape 32"/>
          <p:cNvSpPr>
            <a:spLocks noChangeArrowheads="1"/>
          </p:cNvSpPr>
          <p:nvPr/>
        </p:nvSpPr>
        <p:spPr bwMode="auto">
          <a:xfrm>
            <a:off x="5551455" y="3043260"/>
            <a:ext cx="431800" cy="142875"/>
          </a:xfrm>
          <a:prstGeom prst="upDownArrow">
            <a:avLst>
              <a:gd name="adj1" fmla="val 50000"/>
              <a:gd name="adj2" fmla="val 20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</p:spPr>
        <p:txBody>
          <a:bodyPr vert="eaVert" wrap="none" anchor="ctr"/>
          <a:lstStyle/>
          <a:p>
            <a:endParaRPr lang="zh-CN" altLang="en-US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38" name="AutoShape 33"/>
          <p:cNvSpPr>
            <a:spLocks noChangeArrowheads="1"/>
          </p:cNvSpPr>
          <p:nvPr/>
        </p:nvSpPr>
        <p:spPr bwMode="auto">
          <a:xfrm>
            <a:off x="1760505" y="1962172"/>
            <a:ext cx="431800" cy="217488"/>
          </a:xfrm>
          <a:prstGeom prst="upDownArrow">
            <a:avLst>
              <a:gd name="adj1" fmla="val 50000"/>
              <a:gd name="adj2" fmla="val 20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</p:spPr>
        <p:txBody>
          <a:bodyPr vert="eaVert" wrap="none" anchor="ctr"/>
          <a:lstStyle/>
          <a:p>
            <a:endParaRPr lang="zh-CN" altLang="en-US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39" name="AutoShape 34"/>
          <p:cNvSpPr>
            <a:spLocks noChangeArrowheads="1"/>
          </p:cNvSpPr>
          <p:nvPr/>
        </p:nvSpPr>
        <p:spPr bwMode="auto">
          <a:xfrm>
            <a:off x="5551455" y="1962172"/>
            <a:ext cx="431800" cy="217488"/>
          </a:xfrm>
          <a:prstGeom prst="upDownArrow">
            <a:avLst>
              <a:gd name="adj1" fmla="val 50000"/>
              <a:gd name="adj2" fmla="val 20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</p:spPr>
        <p:txBody>
          <a:bodyPr vert="eaVert" wrap="none" anchor="ctr"/>
          <a:lstStyle/>
          <a:p>
            <a:endParaRPr lang="zh-CN" altLang="en-US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40" name="AutoShape 35"/>
          <p:cNvSpPr>
            <a:spLocks noChangeArrowheads="1"/>
          </p:cNvSpPr>
          <p:nvPr/>
        </p:nvSpPr>
        <p:spPr bwMode="auto">
          <a:xfrm flipH="1" flipV="1">
            <a:off x="1111217" y="2609872"/>
            <a:ext cx="1798638" cy="433388"/>
          </a:xfrm>
          <a:prstGeom prst="flowChartManualInpu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</p:spPr>
        <p:txBody>
          <a:bodyPr rot="10800000" wrap="none" anchor="ctr"/>
          <a:lstStyle/>
          <a:p>
            <a:pPr algn="ctr"/>
            <a:r>
              <a:rPr lang="zh-CN" altLang="en-US" sz="160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文件系统用户部件</a:t>
            </a:r>
          </a:p>
        </p:txBody>
      </p:sp>
      <p:sp>
        <p:nvSpPr>
          <p:cNvPr id="41" name="AutoShape 36"/>
          <p:cNvSpPr>
            <a:spLocks noChangeArrowheads="1"/>
          </p:cNvSpPr>
          <p:nvPr/>
        </p:nvSpPr>
        <p:spPr bwMode="auto">
          <a:xfrm>
            <a:off x="1111217" y="4051322"/>
            <a:ext cx="1798638" cy="433388"/>
          </a:xfrm>
          <a:prstGeom prst="flowChartManualInput">
            <a:avLst/>
          </a:prstGeom>
          <a:solidFill>
            <a:srgbClr val="33CC33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algn="ctr"/>
            <a:r>
              <a:rPr lang="zh-CN" altLang="en-US" sz="1600" b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适配器驱动</a:t>
            </a:r>
          </a:p>
        </p:txBody>
      </p:sp>
      <p:sp>
        <p:nvSpPr>
          <p:cNvPr id="42" name="AutoShape 37"/>
          <p:cNvSpPr>
            <a:spLocks noChangeArrowheads="1"/>
          </p:cNvSpPr>
          <p:nvPr/>
        </p:nvSpPr>
        <p:spPr bwMode="auto">
          <a:xfrm rot="5400000" flipH="1">
            <a:off x="1795430" y="2286022"/>
            <a:ext cx="431800" cy="1800225"/>
          </a:xfrm>
          <a:prstGeom prst="parallelogram">
            <a:avLst>
              <a:gd name="adj" fmla="val 17292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</p:spPr>
        <p:txBody>
          <a:bodyPr rot="10800000" vert="eaVert" wrap="none" anchor="ctr"/>
          <a:lstStyle/>
          <a:p>
            <a:pPr algn="ctr"/>
            <a:r>
              <a:rPr lang="zh-CN" altLang="en-US" sz="160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文件系统存储部件</a:t>
            </a:r>
          </a:p>
        </p:txBody>
      </p:sp>
      <p:sp>
        <p:nvSpPr>
          <p:cNvPr id="43" name="AutoShape 38"/>
          <p:cNvSpPr>
            <a:spLocks noChangeArrowheads="1"/>
          </p:cNvSpPr>
          <p:nvPr/>
        </p:nvSpPr>
        <p:spPr bwMode="auto">
          <a:xfrm rot="5400000" flipH="1">
            <a:off x="1795430" y="2646384"/>
            <a:ext cx="431800" cy="1800225"/>
          </a:xfrm>
          <a:prstGeom prst="parallelogram">
            <a:avLst>
              <a:gd name="adj" fmla="val 17292"/>
            </a:avLst>
          </a:prstGeom>
          <a:solidFill>
            <a:srgbClr val="33CC33"/>
          </a:solidFill>
          <a:ln w="9525">
            <a:solidFill>
              <a:schemeClr val="tx1"/>
            </a:solidFill>
            <a:miter lim="800000"/>
          </a:ln>
        </p:spPr>
        <p:txBody>
          <a:bodyPr rot="10800000" vert="eaVert" wrap="none" anchor="ctr"/>
          <a:lstStyle/>
          <a:p>
            <a:pPr algn="ctr"/>
            <a:r>
              <a:rPr lang="zh-CN" altLang="en-US" sz="160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盘设备驱动</a:t>
            </a:r>
          </a:p>
        </p:txBody>
      </p:sp>
      <p:sp>
        <p:nvSpPr>
          <p:cNvPr id="44" name="AutoShape 39"/>
          <p:cNvSpPr>
            <a:spLocks noChangeArrowheads="1"/>
          </p:cNvSpPr>
          <p:nvPr/>
        </p:nvSpPr>
        <p:spPr bwMode="auto">
          <a:xfrm rot="5400000" flipH="1">
            <a:off x="1795430" y="3006747"/>
            <a:ext cx="431800" cy="1800225"/>
          </a:xfrm>
          <a:prstGeom prst="parallelogram">
            <a:avLst>
              <a:gd name="adj" fmla="val 17292"/>
            </a:avLst>
          </a:prstGeom>
          <a:solidFill>
            <a:srgbClr val="33CC33"/>
          </a:solidFill>
          <a:ln w="9525">
            <a:solidFill>
              <a:schemeClr val="tx1"/>
            </a:solidFill>
            <a:miter lim="800000"/>
          </a:ln>
        </p:spPr>
        <p:txBody>
          <a:bodyPr rot="10800000" vert="eaVert" wrap="none" anchor="ctr"/>
          <a:lstStyle/>
          <a:p>
            <a:pPr algn="ctr"/>
            <a:r>
              <a:rPr lang="zh-CN" altLang="en-US" sz="160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总线设备驱动</a:t>
            </a:r>
          </a:p>
        </p:txBody>
      </p:sp>
      <p:sp>
        <p:nvSpPr>
          <p:cNvPr id="45" name="AutoShape 40"/>
          <p:cNvSpPr>
            <a:spLocks noChangeArrowheads="1"/>
          </p:cNvSpPr>
          <p:nvPr/>
        </p:nvSpPr>
        <p:spPr bwMode="auto">
          <a:xfrm rot="5400000" flipH="1">
            <a:off x="1795430" y="3006747"/>
            <a:ext cx="431800" cy="1800225"/>
          </a:xfrm>
          <a:prstGeom prst="parallelogram">
            <a:avLst>
              <a:gd name="adj" fmla="val 17292"/>
            </a:avLst>
          </a:prstGeom>
          <a:solidFill>
            <a:srgbClr val="33CC33"/>
          </a:solidFill>
          <a:ln w="9525">
            <a:solidFill>
              <a:schemeClr val="tx1"/>
            </a:solidFill>
            <a:miter lim="800000"/>
          </a:ln>
        </p:spPr>
        <p:txBody>
          <a:bodyPr rot="10800000" vert="eaVert" wrap="none" anchor="ctr"/>
          <a:lstStyle/>
          <a:p>
            <a:pPr algn="ctr"/>
            <a:r>
              <a:rPr lang="zh-CN" altLang="en-US" sz="1600" b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总线驱动</a:t>
            </a:r>
          </a:p>
        </p:txBody>
      </p:sp>
      <p:sp>
        <p:nvSpPr>
          <p:cNvPr id="46" name="AutoShape 41"/>
          <p:cNvSpPr>
            <a:spLocks noChangeArrowheads="1"/>
          </p:cNvSpPr>
          <p:nvPr/>
        </p:nvSpPr>
        <p:spPr bwMode="auto">
          <a:xfrm rot="5400000" flipH="1">
            <a:off x="1795430" y="2646384"/>
            <a:ext cx="431800" cy="1800225"/>
          </a:xfrm>
          <a:prstGeom prst="parallelogram">
            <a:avLst>
              <a:gd name="adj" fmla="val 17292"/>
            </a:avLst>
          </a:prstGeom>
          <a:solidFill>
            <a:srgbClr val="33CC33"/>
          </a:solidFill>
          <a:ln w="9525">
            <a:solidFill>
              <a:schemeClr val="tx1"/>
            </a:solidFill>
            <a:miter lim="800000"/>
          </a:ln>
        </p:spPr>
        <p:txBody>
          <a:bodyPr rot="10800000" vert="eaVert" wrap="none" anchor="ctr"/>
          <a:lstStyle/>
          <a:p>
            <a:pPr algn="ctr"/>
            <a:r>
              <a:rPr lang="zh-CN" altLang="en-US" sz="1600" b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硬盘驱动</a:t>
            </a:r>
          </a:p>
        </p:txBody>
      </p:sp>
      <p:sp>
        <p:nvSpPr>
          <p:cNvPr id="47" name="AutoShape 42"/>
          <p:cNvSpPr>
            <a:spLocks noChangeArrowheads="1"/>
          </p:cNvSpPr>
          <p:nvPr/>
        </p:nvSpPr>
        <p:spPr bwMode="auto">
          <a:xfrm rot="5400000" flipH="1">
            <a:off x="1795430" y="2286022"/>
            <a:ext cx="431800" cy="1800225"/>
          </a:xfrm>
          <a:prstGeom prst="parallelogram">
            <a:avLst>
              <a:gd name="adj" fmla="val 17292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</p:spPr>
        <p:txBody>
          <a:bodyPr rot="10800000" vert="eaVert" wrap="none" anchor="ctr"/>
          <a:lstStyle/>
          <a:p>
            <a:pPr algn="ctr"/>
            <a:r>
              <a:rPr lang="zh-CN" altLang="en-US" sz="160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文件系统存储部件</a:t>
            </a:r>
          </a:p>
        </p:txBody>
      </p:sp>
      <p:sp>
        <p:nvSpPr>
          <p:cNvPr id="48" name="Rectangle 43"/>
          <p:cNvSpPr>
            <a:spLocks noChangeArrowheads="1"/>
          </p:cNvSpPr>
          <p:nvPr/>
        </p:nvSpPr>
        <p:spPr bwMode="auto">
          <a:xfrm>
            <a:off x="4829147" y="4625997"/>
            <a:ext cx="1946270" cy="2017713"/>
          </a:xfrm>
          <a:prstGeom prst="rect">
            <a:avLst/>
          </a:prstGeom>
          <a:noFill/>
          <a:ln w="9525">
            <a:solidFill>
              <a:schemeClr val="tx1"/>
            </a:solidFill>
            <a:prstDash val="sysDot"/>
            <a:miter lim="800000"/>
          </a:ln>
        </p:spPr>
        <p:txBody>
          <a:bodyPr wrap="none" anchor="ctr"/>
          <a:lstStyle/>
          <a:p>
            <a:endParaRPr lang="zh-CN" altLang="en-US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49" name="AutoShape 44"/>
          <p:cNvSpPr>
            <a:spLocks noChangeArrowheads="1"/>
          </p:cNvSpPr>
          <p:nvPr/>
        </p:nvSpPr>
        <p:spPr bwMode="auto">
          <a:xfrm>
            <a:off x="5551455" y="3043260"/>
            <a:ext cx="431800" cy="1008062"/>
          </a:xfrm>
          <a:prstGeom prst="upDownArrow">
            <a:avLst>
              <a:gd name="adj1" fmla="val 50000"/>
              <a:gd name="adj2" fmla="val 46691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</p:spPr>
        <p:txBody>
          <a:bodyPr vert="eaVert" wrap="none" anchor="ctr"/>
          <a:lstStyle/>
          <a:p>
            <a:endParaRPr lang="zh-CN" altLang="en-US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50" name="Text Box 48"/>
          <p:cNvSpPr txBox="1">
            <a:spLocks noChangeArrowheads="1"/>
          </p:cNvSpPr>
          <p:nvPr/>
        </p:nvSpPr>
        <p:spPr bwMode="auto">
          <a:xfrm>
            <a:off x="-71470" y="3168672"/>
            <a:ext cx="1117614" cy="3108543"/>
          </a:xfrm>
          <a:prstGeom prst="rect">
            <a:avLst/>
          </a:prstGeom>
          <a:noFill/>
          <a:ln w="12700" algn="ctr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en-US" altLang="zh-CN" sz="2800" dirty="0">
                <a:solidFill>
                  <a:schemeClr val="tx2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 </a:t>
            </a:r>
            <a:r>
              <a:rPr lang="zh-CN" altLang="en-US" sz="2800" dirty="0">
                <a:solidFill>
                  <a:schemeClr val="tx2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主机</a:t>
            </a:r>
          </a:p>
          <a:p>
            <a:endParaRPr lang="zh-CN" altLang="en-US" sz="2800" dirty="0">
              <a:solidFill>
                <a:schemeClr val="tx2">
                  <a:lumMod val="50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  <a:p>
            <a:endParaRPr lang="zh-CN" altLang="en-US" sz="2800" dirty="0">
              <a:solidFill>
                <a:schemeClr val="tx2">
                  <a:lumMod val="50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  <a:p>
            <a:endParaRPr lang="zh-CN" altLang="en-US" sz="2800" dirty="0">
              <a:solidFill>
                <a:schemeClr val="tx2">
                  <a:lumMod val="50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  <a:p>
            <a:endParaRPr lang="zh-CN" altLang="en-US" sz="2800" dirty="0">
              <a:solidFill>
                <a:schemeClr val="tx2">
                  <a:lumMod val="50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  <a:p>
            <a:r>
              <a:rPr lang="zh-CN" altLang="en-US" sz="2800" dirty="0" smtClean="0">
                <a:solidFill>
                  <a:schemeClr val="tx2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 存储</a:t>
            </a:r>
            <a:endParaRPr lang="en-US" altLang="zh-CN" sz="2800" dirty="0">
              <a:solidFill>
                <a:schemeClr val="tx2">
                  <a:lumMod val="50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  <a:p>
            <a:r>
              <a:rPr lang="zh-CN" altLang="en-US" sz="2800" dirty="0" smtClean="0">
                <a:solidFill>
                  <a:schemeClr val="tx2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 系统</a:t>
            </a:r>
            <a:endParaRPr lang="zh-CN" altLang="en-US" sz="2800" dirty="0">
              <a:solidFill>
                <a:schemeClr val="tx2">
                  <a:lumMod val="50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51" name="Rectangle 58"/>
          <p:cNvSpPr>
            <a:spLocks noChangeArrowheads="1"/>
          </p:cNvSpPr>
          <p:nvPr/>
        </p:nvSpPr>
        <p:spPr bwMode="auto">
          <a:xfrm>
            <a:off x="5919755" y="6099197"/>
            <a:ext cx="347662" cy="411163"/>
          </a:xfrm>
          <a:prstGeom prst="rect">
            <a:avLst/>
          </a:prstGeom>
          <a:solidFill>
            <a:schemeClr val="bg1"/>
          </a:solidFill>
          <a:ln w="12700" algn="ctr">
            <a:noFill/>
            <a:miter lim="800000"/>
          </a:ln>
        </p:spPr>
        <p:txBody>
          <a:bodyPr anchor="ctr"/>
          <a:lstStyle/>
          <a:p>
            <a:pPr algn="ctr"/>
            <a:r>
              <a:rPr lang="en-US" altLang="zh-CN" sz="200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…</a:t>
            </a:r>
          </a:p>
          <a:p>
            <a:pPr algn="ctr"/>
            <a:endParaRPr lang="en-US" altLang="zh-CN" sz="200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52" name="矩形 55"/>
          <p:cNvSpPr>
            <a:spLocks noChangeArrowheads="1"/>
          </p:cNvSpPr>
          <p:nvPr/>
        </p:nvSpPr>
        <p:spPr bwMode="auto">
          <a:xfrm>
            <a:off x="2992508" y="4806972"/>
            <a:ext cx="1762027" cy="9233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0" tIns="0" rIns="0" bIns="0">
            <a:spAutoFit/>
          </a:bodyPr>
          <a:lstStyle/>
          <a:p>
            <a:pPr marL="342900" indent="-342900">
              <a:buSzPct val="95000"/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只含数据</a:t>
            </a:r>
          </a:p>
          <a:p>
            <a:pPr marL="342900" indent="-342900">
              <a:buSzPct val="95000"/>
              <a:buFont typeface="Wingdings" panose="05000000000000000000" pitchFamily="2" charset="2"/>
              <a:buChar char="l"/>
            </a:pPr>
            <a:r>
              <a:rPr lang="zh-CN" altLang="en-US" sz="2000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主机负责组织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和</a:t>
            </a:r>
            <a:r>
              <a:rPr lang="zh-CN" altLang="en-US" sz="2000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管理</a:t>
            </a:r>
            <a:endParaRPr lang="zh-CN" altLang="en-US" sz="2000" dirty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53" name="矩形 56"/>
          <p:cNvSpPr>
            <a:spLocks noChangeArrowheads="1"/>
          </p:cNvSpPr>
          <p:nvPr/>
        </p:nvSpPr>
        <p:spPr bwMode="auto">
          <a:xfrm>
            <a:off x="6783458" y="4845444"/>
            <a:ext cx="2360542" cy="9233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0" tIns="0" rIns="0" bIns="0">
            <a:spAutoFit/>
          </a:bodyPr>
          <a:lstStyle/>
          <a:p>
            <a:pPr marL="342900" indent="-342900">
              <a:buSzPct val="95000"/>
              <a:buFont typeface="Wingdings" panose="05000000000000000000" pitchFamily="2" charset="2"/>
              <a:buChar char="l"/>
            </a:pPr>
            <a:r>
              <a:rPr lang="zh-CN" altLang="en-US" sz="2000" dirty="0">
                <a:solidFill>
                  <a:schemeClr val="tx2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含</a:t>
            </a:r>
            <a:r>
              <a:rPr lang="zh-CN" altLang="en-US" sz="2000" dirty="0" smtClean="0">
                <a:solidFill>
                  <a:schemeClr val="tx2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“数据、属性”</a:t>
            </a:r>
            <a:endParaRPr lang="en-US" altLang="zh-CN" sz="2000" dirty="0" smtClean="0">
              <a:solidFill>
                <a:schemeClr val="tx2">
                  <a:lumMod val="50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  <a:p>
            <a:pPr marL="342900" indent="-342900">
              <a:buSzPct val="95000"/>
              <a:buFont typeface="Wingdings" panose="05000000000000000000" pitchFamily="2" charset="2"/>
              <a:buChar char="l"/>
            </a:pPr>
            <a:r>
              <a:rPr lang="zh-CN" altLang="en-US" sz="2000" dirty="0" smtClean="0">
                <a:solidFill>
                  <a:schemeClr val="tx2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以后更可以扩展“</a:t>
            </a:r>
            <a:r>
              <a:rPr lang="zh-CN" altLang="en-US" sz="20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操作</a:t>
            </a:r>
            <a:r>
              <a:rPr lang="zh-CN" altLang="en-US" sz="2000" dirty="0" smtClean="0">
                <a:solidFill>
                  <a:schemeClr val="tx2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”</a:t>
            </a:r>
            <a:endParaRPr lang="en-US" altLang="zh-CN" sz="2000" dirty="0">
              <a:solidFill>
                <a:schemeClr val="tx2">
                  <a:lumMod val="50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7057992" y="3084535"/>
            <a:ext cx="1487488" cy="978729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buClr>
                <a:schemeClr val="tx2"/>
              </a:buClr>
              <a:buSzPct val="95000"/>
              <a:defRPr/>
            </a:pPr>
            <a:r>
              <a:rPr lang="zh-CN" altLang="en-US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性能高</a:t>
            </a:r>
            <a:endParaRPr lang="en-US" altLang="zh-CN" sz="24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  <a:p>
            <a:pPr>
              <a:lnSpc>
                <a:spcPct val="120000"/>
              </a:lnSpc>
              <a:spcBef>
                <a:spcPts val="0"/>
              </a:spcBef>
              <a:buClr>
                <a:schemeClr val="tx2"/>
              </a:buClr>
              <a:buSzPct val="95000"/>
              <a:defRPr/>
            </a:pPr>
            <a:r>
              <a:rPr lang="zh-CN" altLang="en-US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管理简单</a:t>
            </a:r>
          </a:p>
        </p:txBody>
      </p:sp>
      <p:sp>
        <p:nvSpPr>
          <p:cNvPr id="55" name="矩形 54"/>
          <p:cNvSpPr/>
          <p:nvPr/>
        </p:nvSpPr>
        <p:spPr>
          <a:xfrm>
            <a:off x="3159092" y="3097235"/>
            <a:ext cx="1487488" cy="978729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buClr>
                <a:schemeClr val="tx2"/>
              </a:buClr>
              <a:buSzPct val="95000"/>
              <a:defRPr/>
            </a:pPr>
            <a:r>
              <a:rPr lang="zh-CN" altLang="en-US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效率低</a:t>
            </a:r>
            <a:endParaRPr lang="en-US" altLang="zh-CN" sz="24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  <a:p>
            <a:pPr>
              <a:lnSpc>
                <a:spcPct val="120000"/>
              </a:lnSpc>
              <a:spcBef>
                <a:spcPts val="0"/>
              </a:spcBef>
              <a:buClr>
                <a:schemeClr val="tx2"/>
              </a:buClr>
              <a:buSzPct val="95000"/>
              <a:defRPr/>
            </a:pPr>
            <a:r>
              <a:rPr lang="zh-CN" altLang="en-US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管理复杂</a:t>
            </a:r>
          </a:p>
        </p:txBody>
      </p:sp>
      <p:sp>
        <p:nvSpPr>
          <p:cNvPr id="58" name="矩形 57"/>
          <p:cNvSpPr/>
          <p:nvPr/>
        </p:nvSpPr>
        <p:spPr>
          <a:xfrm>
            <a:off x="0" y="1278750"/>
            <a:ext cx="9144000" cy="5569027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2519998" y="3240000"/>
            <a:ext cx="3600000" cy="108000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zh-CN" altLang="en-US" sz="6000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内容扩展</a:t>
            </a:r>
            <a:endParaRPr lang="zh-CN" altLang="en-US" sz="6000" dirty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3.7037E-7 L 0.41094 0.00486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5" y="2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9"/>
                                            </p:cond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1" presetID="49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4.07407E-6 L 0.41268 0.11736 " pathEditMode="relative" rAng="0" ptsTypes="AA">
                                      <p:cBhvr>
                                        <p:cTn id="1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6" y="59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9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91 3.7037E-7 L 0.41059 0.11944 " pathEditMode="relative" rAng="0" ptsTypes="AA">
                                      <p:cBhvr>
                                        <p:cTn id="1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4" y="6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9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-7.40741E-7 L 0.41407 0.11736 " pathEditMode="relative" rAng="0" ptsTypes="AA">
                                      <p:cBhvr>
                                        <p:cTn id="1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7" y="59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9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573 2.96296E-6 L 0.41459 0.12986 " pathEditMode="relative" rAng="0" ptsTypes="AA">
                                      <p:cBhvr>
                                        <p:cTn id="1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4" y="65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7"/>
                                            </p:cond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9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9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9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 tmFilter="0, 0; .2, .5; .8, .5; 1, 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4" dur="250" autoRev="1" fill="hold"/>
                                        <p:tgtEl>
                                          <p:spTgt spid="2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 tmFilter="0, 0; .2, .5; .8, .5; 1, 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8" dur="250" autoRev="1" fill="hold"/>
                                        <p:tgtEl>
                                          <p:spTgt spid="2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000"/>
                            </p:stCondLst>
                            <p:childTnLst>
                              <p:par>
                                <p:cTn id="40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2.22222E-6 L -4.16667E-6 0.14699 " pathEditMode="relative" rAng="0" ptsTypes="AA">
                                      <p:cBhvr>
                                        <p:cTn id="4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ID="9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000"/>
                            </p:stCondLst>
                            <p:childTnLst>
                              <p:par>
                                <p:cTn id="4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500"/>
                            </p:stCondLst>
                            <p:childTnLst>
                              <p:par>
                                <p:cTn id="51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7.40741E-7 L -1.11111E-6 0.14167 " pathEditMode="relative" rAng="0" ptsTypes="AA">
                                      <p:cBhvr>
                                        <p:cTn id="5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0"/>
                            </p:stCondLst>
                            <p:childTnLst>
                              <p:par>
                                <p:cTn id="54" presetID="9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500"/>
                            </p:stCondLst>
                            <p:childTnLst>
                              <p:par>
                                <p:cTn id="58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6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6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7" grpId="0" animBg="1"/>
      <p:bldP spid="22" grpId="0" animBg="1"/>
      <p:bldP spid="22" grpId="1" animBg="1"/>
      <p:bldP spid="23" grpId="0" animBg="1"/>
      <p:bldP spid="27" grpId="0" animBg="1"/>
      <p:bldP spid="37" grpId="0" animBg="1"/>
      <p:bldP spid="41" grpId="0" animBg="1"/>
      <p:bldP spid="41" grpId="1" animBg="1"/>
      <p:bldP spid="45" grpId="0" animBg="1"/>
      <p:bldP spid="45" grpId="1" animBg="1"/>
      <p:bldP spid="46" grpId="0" animBg="1"/>
      <p:bldP spid="46" grpId="1" animBg="1"/>
      <p:bldP spid="47" grpId="0" animBg="1"/>
      <p:bldP spid="48" grpId="0" animBg="1"/>
      <p:bldP spid="49" grpId="0" animBg="1"/>
      <p:bldP spid="51" grpId="0" animBg="1"/>
      <p:bldP spid="53" grpId="0"/>
      <p:bldP spid="54" grpId="0" animBg="1"/>
      <p:bldP spid="55" grpId="0" animBg="1"/>
      <p:bldP spid="58" grpId="0" animBg="1"/>
      <p:bldP spid="5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对象</a:t>
            </a:r>
            <a:r>
              <a:rPr lang="zh-CN" altLang="en-US" dirty="0" smtClean="0"/>
              <a:t>存储系统</a:t>
            </a:r>
            <a:endParaRPr lang="zh-CN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2976" y="1528170"/>
            <a:ext cx="6858048" cy="4752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6120000"/>
            <a:ext cx="9144000" cy="738000"/>
          </a:xfrm>
        </p:spPr>
        <p:txBody>
          <a:bodyPr/>
          <a:lstStyle/>
          <a:p>
            <a:pPr marL="0" indent="0" algn="ctr">
              <a:buNone/>
            </a:pPr>
            <a:r>
              <a:rPr lang="zh-CN" altLang="en-US" dirty="0" smtClean="0"/>
              <a:t>元数据由此解耦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2519998" y="3240000"/>
            <a:ext cx="3600000" cy="108000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zh-CN" altLang="en-US" sz="6000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规模扩展</a:t>
            </a:r>
            <a:endParaRPr lang="zh-CN" altLang="en-US" sz="6000" dirty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主动对象存储</a:t>
            </a:r>
            <a:endParaRPr lang="zh-CN" altLang="en-US" dirty="0"/>
          </a:p>
        </p:txBody>
      </p:sp>
      <p:pic>
        <p:nvPicPr>
          <p:cNvPr id="56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58" y="1500174"/>
            <a:ext cx="7931150" cy="4397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7" name="TextBox 9"/>
          <p:cNvSpPr txBox="1">
            <a:spLocks noChangeArrowheads="1"/>
          </p:cNvSpPr>
          <p:nvPr/>
        </p:nvSpPr>
        <p:spPr bwMode="auto">
          <a:xfrm>
            <a:off x="4521141" y="3295650"/>
            <a:ext cx="1458913" cy="4191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36000" rIns="36000" anchor="ctr">
            <a:noAutofit/>
          </a:bodyPr>
          <a:lstStyle/>
          <a:p>
            <a:pPr algn="ctr"/>
            <a:r>
              <a:rPr lang="zh-CN" altLang="en-US" sz="12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负载模型</a:t>
            </a:r>
            <a:r>
              <a:rPr lang="en-US" altLang="zh-CN" sz="12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/</a:t>
            </a:r>
            <a:r>
              <a:rPr lang="zh-CN" altLang="en-US" sz="12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预测模型</a:t>
            </a:r>
          </a:p>
        </p:txBody>
      </p:sp>
      <p:sp>
        <p:nvSpPr>
          <p:cNvPr id="59" name="圆角矩形标注 58"/>
          <p:cNvSpPr/>
          <p:nvPr/>
        </p:nvSpPr>
        <p:spPr>
          <a:xfrm>
            <a:off x="6359496" y="1611299"/>
            <a:ext cx="2214562" cy="1143000"/>
          </a:xfrm>
          <a:prstGeom prst="wedgeRoundRectCallout">
            <a:avLst>
              <a:gd name="adj1" fmla="val -68936"/>
              <a:gd name="adj2" fmla="val 108140"/>
              <a:gd name="adj3" fmla="val 16667"/>
            </a:avLst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24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根据历史负载预测未来趋势</a:t>
            </a:r>
          </a:p>
        </p:txBody>
      </p:sp>
      <p:sp>
        <p:nvSpPr>
          <p:cNvPr id="60" name="矩形 59"/>
          <p:cNvSpPr/>
          <p:nvPr/>
        </p:nvSpPr>
        <p:spPr>
          <a:xfrm>
            <a:off x="2073246" y="5540362"/>
            <a:ext cx="2928937" cy="57150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24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存储主动服务机制</a:t>
            </a:r>
            <a:endParaRPr lang="zh-CN" altLang="en-US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6430933" y="5540362"/>
            <a:ext cx="1571625" cy="57150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24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存储节点</a:t>
            </a:r>
            <a:endParaRPr lang="zh-CN" altLang="en-US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96" t="5001" r="3229" b="2187"/>
          <a:stretch>
            <a:fillRect/>
          </a:stretch>
        </p:blipFill>
        <p:spPr>
          <a:xfrm rot="16200000">
            <a:off x="-360000" y="4500000"/>
            <a:ext cx="2633665" cy="172670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2" name="文本框 61"/>
          <p:cNvSpPr txBox="1"/>
          <p:nvPr/>
        </p:nvSpPr>
        <p:spPr>
          <a:xfrm>
            <a:off x="2519998" y="3240000"/>
            <a:ext cx="3600000" cy="108000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zh-CN" altLang="en-US" sz="6000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功能扩展</a:t>
            </a:r>
            <a:endParaRPr lang="zh-CN" altLang="en-US" sz="6000" dirty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工业界广泛应用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676" y="1396699"/>
            <a:ext cx="3669921" cy="2297049"/>
          </a:xfrm>
          <a:prstGeom prst="rect">
            <a:avLst/>
          </a:prstGeom>
        </p:spPr>
      </p:pic>
      <p:pic>
        <p:nvPicPr>
          <p:cNvPr id="57" name="图片 5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2995" y="3314746"/>
            <a:ext cx="2377381" cy="914377"/>
          </a:xfrm>
          <a:prstGeom prst="rect">
            <a:avLst/>
          </a:prstGeom>
        </p:spPr>
      </p:pic>
      <p:pic>
        <p:nvPicPr>
          <p:cNvPr id="59" name="图片 5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045" b="33907"/>
          <a:stretch>
            <a:fillRect/>
          </a:stretch>
        </p:blipFill>
        <p:spPr>
          <a:xfrm>
            <a:off x="6285424" y="4294999"/>
            <a:ext cx="2252523" cy="992175"/>
          </a:xfrm>
          <a:prstGeom prst="rect">
            <a:avLst/>
          </a:prstGeom>
        </p:spPr>
      </p:pic>
      <p:pic>
        <p:nvPicPr>
          <p:cNvPr id="60" name="图片 5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2995" y="2628468"/>
            <a:ext cx="2377381" cy="620402"/>
          </a:xfrm>
          <a:prstGeom prst="rect">
            <a:avLst/>
          </a:prstGeom>
        </p:spPr>
      </p:pic>
      <p:pic>
        <p:nvPicPr>
          <p:cNvPr id="61" name="图片 6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3850" y="476859"/>
            <a:ext cx="2275670" cy="84024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2" name="图片 6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3605" y="1382982"/>
            <a:ext cx="2536161" cy="1179610"/>
          </a:xfrm>
          <a:prstGeom prst="rect">
            <a:avLst/>
          </a:prstGeom>
        </p:spPr>
      </p:pic>
      <p:pic>
        <p:nvPicPr>
          <p:cNvPr id="63" name="图片 6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730" y="3693748"/>
            <a:ext cx="3164252" cy="3164252"/>
          </a:xfrm>
          <a:prstGeom prst="rect">
            <a:avLst/>
          </a:prstGeom>
        </p:spPr>
      </p:pic>
      <p:sp>
        <p:nvSpPr>
          <p:cNvPr id="64" name="右箭头 63"/>
          <p:cNvSpPr/>
          <p:nvPr/>
        </p:nvSpPr>
        <p:spPr>
          <a:xfrm>
            <a:off x="4680000" y="1800000"/>
            <a:ext cx="1080000" cy="1800000"/>
          </a:xfrm>
          <a:prstGeom prst="rightArrow">
            <a:avLst>
              <a:gd name="adj1" fmla="val 50000"/>
              <a:gd name="adj2" fmla="val 18000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简单</a:t>
            </a:r>
            <a:endParaRPr lang="en-US" altLang="zh-CN" dirty="0" smtClean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  <a:p>
            <a:pPr algn="ctr"/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粗暴</a:t>
            </a:r>
            <a:endParaRPr lang="en-US" altLang="zh-CN" dirty="0" smtClean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  <a:p>
            <a:pPr algn="ctr"/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有效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65" name="右箭头 64"/>
          <p:cNvSpPr/>
          <p:nvPr/>
        </p:nvSpPr>
        <p:spPr>
          <a:xfrm flipH="1">
            <a:off x="4680000" y="4680000"/>
            <a:ext cx="1080000" cy="720000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标准化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21" b="10123"/>
          <a:stretch>
            <a:fillRect/>
          </a:stretch>
        </p:blipFill>
        <p:spPr>
          <a:xfrm>
            <a:off x="6478662" y="5353049"/>
            <a:ext cx="1866046" cy="14192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6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实验计划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712335"/>
          </a:xfrm>
        </p:spPr>
        <p:txBody>
          <a:bodyPr>
            <a:normAutofit fontScale="85000" lnSpcReduction="20000"/>
          </a:bodyPr>
          <a:lstStyle/>
          <a:p>
            <a:r>
              <a:rPr lang="en-US" altLang="zh-CN" dirty="0" smtClean="0"/>
              <a:t>04-26</a:t>
            </a:r>
          </a:p>
          <a:p>
            <a:pPr lvl="1"/>
            <a:r>
              <a:rPr lang="zh-CN" altLang="en-US" dirty="0" smtClean="0"/>
              <a:t>实验一：熟悉基础环境</a:t>
            </a:r>
            <a:endParaRPr lang="en-US" altLang="zh-CN" dirty="0" smtClean="0"/>
          </a:p>
          <a:p>
            <a:pPr lvl="2"/>
            <a:r>
              <a:rPr lang="en-US" altLang="zh-CN" dirty="0" err="1" smtClean="0"/>
              <a:t>Git</a:t>
            </a:r>
            <a:r>
              <a:rPr lang="zh-CN" altLang="en-US" dirty="0" smtClean="0"/>
              <a:t>与</a:t>
            </a:r>
            <a:r>
              <a:rPr lang="en-US" altLang="zh-CN" dirty="0" smtClean="0"/>
              <a:t>Linux</a:t>
            </a:r>
            <a:r>
              <a:rPr lang="zh-CN" altLang="en-US" dirty="0" smtClean="0"/>
              <a:t>系统</a:t>
            </a:r>
            <a:endParaRPr lang="en-US" altLang="zh-CN" dirty="0" smtClean="0"/>
          </a:p>
          <a:p>
            <a:pPr lvl="2"/>
            <a:r>
              <a:rPr lang="en-US" altLang="zh-CN" dirty="0" smtClean="0"/>
              <a:t>Python</a:t>
            </a:r>
            <a:r>
              <a:rPr lang="zh-CN" altLang="en-US" dirty="0" smtClean="0"/>
              <a:t>、</a:t>
            </a:r>
            <a:r>
              <a:rPr lang="en-US" altLang="zh-CN" dirty="0" smtClean="0"/>
              <a:t>Java</a:t>
            </a:r>
            <a:r>
              <a:rPr lang="zh-CN" altLang="en-US" dirty="0" smtClean="0"/>
              <a:t>、</a:t>
            </a:r>
            <a:r>
              <a:rPr lang="en-US" altLang="zh-CN" dirty="0" smtClean="0"/>
              <a:t>Go</a:t>
            </a:r>
            <a:r>
              <a:rPr lang="zh-CN" altLang="en-US" dirty="0" smtClean="0"/>
              <a:t>运行环境</a:t>
            </a:r>
            <a:endParaRPr lang="en-US" altLang="zh-CN" dirty="0" smtClean="0"/>
          </a:p>
          <a:p>
            <a:r>
              <a:rPr lang="en-US" altLang="zh-CN" dirty="0" smtClean="0"/>
              <a:t>05-11</a:t>
            </a:r>
          </a:p>
          <a:p>
            <a:pPr lvl="1"/>
            <a:r>
              <a:rPr lang="zh-CN" altLang="en-US" dirty="0" smtClean="0"/>
              <a:t>实验二：实践对象存储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服务：</a:t>
            </a:r>
            <a:r>
              <a:rPr lang="en-US" altLang="zh-CN" dirty="0" err="1" smtClean="0"/>
              <a:t>Minio</a:t>
            </a:r>
            <a:r>
              <a:rPr lang="en-US" altLang="zh-CN" dirty="0" smtClean="0"/>
              <a:t>/mock-s3</a:t>
            </a:r>
            <a:endParaRPr lang="en-US" altLang="zh-CN" dirty="0"/>
          </a:p>
          <a:p>
            <a:pPr lvl="2"/>
            <a:r>
              <a:rPr lang="zh-CN" altLang="en-US" dirty="0" smtClean="0"/>
              <a:t>客户：</a:t>
            </a:r>
            <a:r>
              <a:rPr lang="en-US" altLang="zh-CN" dirty="0" smtClean="0"/>
              <a:t>s3cmd/</a:t>
            </a:r>
            <a:r>
              <a:rPr lang="en-US" altLang="zh-CN" dirty="0" err="1" smtClean="0"/>
              <a:t>aws</a:t>
            </a:r>
            <a:r>
              <a:rPr lang="en-US" altLang="zh-CN" dirty="0" smtClean="0"/>
              <a:t>-shell/osm</a:t>
            </a:r>
          </a:p>
          <a:p>
            <a:pPr lvl="2"/>
            <a:r>
              <a:rPr lang="zh-CN" altLang="en-US" dirty="0" smtClean="0"/>
              <a:t>评测：</a:t>
            </a:r>
            <a:r>
              <a:rPr lang="en-US" altLang="zh-CN" dirty="0" smtClean="0"/>
              <a:t>s3bench/</a:t>
            </a:r>
            <a:r>
              <a:rPr lang="en-US" altLang="zh-CN" dirty="0" err="1" smtClean="0"/>
              <a:t>COSBench</a:t>
            </a:r>
            <a:endParaRPr lang="en-US" altLang="zh-CN" dirty="0" smtClean="0"/>
          </a:p>
          <a:p>
            <a:r>
              <a:rPr lang="en-US" altLang="zh-CN" dirty="0" smtClean="0"/>
              <a:t>05-18</a:t>
            </a:r>
          </a:p>
          <a:p>
            <a:pPr lvl="1"/>
            <a:r>
              <a:rPr lang="zh-CN" altLang="en-US" dirty="0" smtClean="0"/>
              <a:t>实验三：进行初步研究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性能数据分析，选题深入测试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扩展实验</a:t>
            </a:r>
            <a:endParaRPr lang="en-US" altLang="zh-CN" dirty="0" smtClean="0"/>
          </a:p>
          <a:p>
            <a:r>
              <a:rPr lang="en-US" altLang="zh-CN" dirty="0" smtClean="0"/>
              <a:t>06-01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提交实验报告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Github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4680000" y="360000"/>
            <a:ext cx="4320000" cy="6120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zh-CN" altLang="en-US" sz="3200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技能树</a:t>
            </a:r>
            <a:endParaRPr lang="zh-CN" altLang="en-US" sz="3200" dirty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4752000" y="4924425"/>
            <a:ext cx="4176000" cy="1413433"/>
          </a:xfrm>
          <a:prstGeom prst="roundRect">
            <a:avLst>
              <a:gd name="adj" fmla="val 6951"/>
            </a:avLst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pPr algn="ctr"/>
            <a:r>
              <a:rPr lang="zh-CN" altLang="en-US" sz="2000" b="1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操作系统与语言环境</a:t>
            </a:r>
            <a:endParaRPr lang="zh-CN" altLang="en-US" b="1" dirty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4824000" y="5053417"/>
            <a:ext cx="1728000" cy="900000"/>
          </a:xfrm>
          <a:prstGeom prst="roundRect">
            <a:avLst>
              <a:gd name="adj" fmla="val 4943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pPr algn="ctr"/>
            <a:r>
              <a:rPr lang="en-US" altLang="zh-CN" sz="1600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Linux</a:t>
            </a:r>
            <a:endParaRPr lang="zh-CN" altLang="en-US" sz="1600" dirty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4752000" y="1080000"/>
            <a:ext cx="4176000" cy="1819105"/>
          </a:xfrm>
          <a:prstGeom prst="roundRect">
            <a:avLst>
              <a:gd name="adj" fmla="val 6951"/>
            </a:avLst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zh-CN" altLang="en-US" sz="2000" b="1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物联网应用</a:t>
            </a:r>
            <a:endParaRPr lang="zh-CN" altLang="en-US" b="1" dirty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317"/>
          <a:stretch>
            <a:fillRect/>
          </a:stretch>
        </p:blipFill>
        <p:spPr>
          <a:xfrm>
            <a:off x="4788000" y="1584000"/>
            <a:ext cx="4140000" cy="560928"/>
          </a:xfrm>
          <a:prstGeom prst="rect">
            <a:avLst/>
          </a:prstGeom>
          <a:effectLst>
            <a:glow>
              <a:schemeClr val="accent1">
                <a:alpha val="40000"/>
              </a:schemeClr>
            </a:glow>
            <a:outerShdw blurRad="63500" dist="38100" dir="2700000" algn="tl" rotWithShape="0">
              <a:prstClr val="black">
                <a:alpha val="40000"/>
              </a:prstClr>
            </a:outerShdw>
            <a:softEdge rad="0"/>
          </a:effectLst>
        </p:spPr>
      </p:pic>
      <p:cxnSp>
        <p:nvCxnSpPr>
          <p:cNvPr id="12" name="肘形连接符 11"/>
          <p:cNvCxnSpPr>
            <a:stCxn id="15" idx="0"/>
            <a:endCxn id="17" idx="2"/>
          </p:cNvCxnSpPr>
          <p:nvPr/>
        </p:nvCxnSpPr>
        <p:spPr>
          <a:xfrm rot="16200000">
            <a:off x="5234940" y="4671695"/>
            <a:ext cx="906780" cy="1270"/>
          </a:xfrm>
          <a:prstGeom prst="bentConnector3">
            <a:avLst>
              <a:gd name="adj1" fmla="val 50000"/>
            </a:avLst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" name="肘形连接符 13"/>
          <p:cNvCxnSpPr>
            <a:stCxn id="32" idx="0"/>
            <a:endCxn id="7" idx="2"/>
          </p:cNvCxnSpPr>
          <p:nvPr/>
        </p:nvCxnSpPr>
        <p:spPr>
          <a:xfrm rot="16200000" flipV="1">
            <a:off x="6501130" y="3806190"/>
            <a:ext cx="821690" cy="1647190"/>
          </a:xfrm>
          <a:prstGeom prst="bentConnector3">
            <a:avLst>
              <a:gd name="adj1" fmla="val 50000"/>
            </a:avLst>
          </a:prstGeom>
          <a:ln w="38100">
            <a:solidFill>
              <a:srgbClr val="FFC62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5" name="圆角矩形 14"/>
          <p:cNvSpPr/>
          <p:nvPr/>
        </p:nvSpPr>
        <p:spPr>
          <a:xfrm>
            <a:off x="4896000" y="5125417"/>
            <a:ext cx="1584000" cy="540000"/>
          </a:xfrm>
          <a:prstGeom prst="roundRect">
            <a:avLst>
              <a:gd name="adj" fmla="val 8548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600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脚本与工具</a:t>
            </a:r>
            <a:endParaRPr lang="en-US" altLang="zh-CN" sz="1600" dirty="0" smtClean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  <a:p>
            <a:pPr algn="ctr"/>
            <a:r>
              <a:rPr lang="en-US" altLang="zh-CN" sz="1200" dirty="0" err="1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Bash,GNU</a:t>
            </a:r>
            <a:r>
              <a:rPr lang="en-US" altLang="zh-CN" sz="1200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 tools…</a:t>
            </a:r>
            <a:endParaRPr lang="en-US" altLang="zh-CN" sz="1600" dirty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17" name="圆角矩形 16"/>
          <p:cNvSpPr/>
          <p:nvPr/>
        </p:nvSpPr>
        <p:spPr>
          <a:xfrm>
            <a:off x="4897636" y="3679161"/>
            <a:ext cx="1582364" cy="540000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600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对象存储服务</a:t>
            </a:r>
            <a:endParaRPr lang="zh-CN" altLang="en-US" sz="1050" dirty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cxnSp>
        <p:nvCxnSpPr>
          <p:cNvPr id="21" name="肘形连接符 20"/>
          <p:cNvCxnSpPr>
            <a:stCxn id="17" idx="0"/>
            <a:endCxn id="10" idx="2"/>
          </p:cNvCxnSpPr>
          <p:nvPr/>
        </p:nvCxnSpPr>
        <p:spPr>
          <a:xfrm rot="16200000">
            <a:off x="5874385" y="2713990"/>
            <a:ext cx="779780" cy="1150620"/>
          </a:xfrm>
          <a:prstGeom prst="bentConnector3">
            <a:avLst>
              <a:gd name="adj1" fmla="val 50000"/>
            </a:avLst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2" name="圆角矩形 21"/>
          <p:cNvSpPr/>
          <p:nvPr/>
        </p:nvSpPr>
        <p:spPr>
          <a:xfrm>
            <a:off x="4880159" y="2405563"/>
            <a:ext cx="900000" cy="360000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400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智能家居</a:t>
            </a:r>
            <a:endParaRPr lang="zh-CN" altLang="en-US" sz="1400" dirty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23" name="圆角矩形 22"/>
          <p:cNvSpPr/>
          <p:nvPr/>
        </p:nvSpPr>
        <p:spPr>
          <a:xfrm>
            <a:off x="6917225" y="2383084"/>
            <a:ext cx="900000" cy="360000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400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交通管理</a:t>
            </a:r>
            <a:endParaRPr lang="zh-CN" altLang="en-US" sz="1400" dirty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24" name="圆角矩形 23"/>
          <p:cNvSpPr/>
          <p:nvPr/>
        </p:nvSpPr>
        <p:spPr>
          <a:xfrm>
            <a:off x="5898692" y="2383084"/>
            <a:ext cx="900000" cy="360000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400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医疗保健</a:t>
            </a:r>
            <a:endParaRPr lang="zh-CN" altLang="en-US" sz="1400" dirty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25" name="圆角矩形 24"/>
          <p:cNvSpPr/>
          <p:nvPr/>
        </p:nvSpPr>
        <p:spPr>
          <a:xfrm>
            <a:off x="7935757" y="2383084"/>
            <a:ext cx="900000" cy="360000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400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仓储物流</a:t>
            </a:r>
            <a:endParaRPr lang="zh-CN" altLang="en-US" sz="1400" dirty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32" name="圆角矩形 31"/>
          <p:cNvSpPr/>
          <p:nvPr/>
        </p:nvSpPr>
        <p:spPr>
          <a:xfrm>
            <a:off x="6634447" y="5040843"/>
            <a:ext cx="2201310" cy="900000"/>
          </a:xfrm>
          <a:prstGeom prst="roundRect">
            <a:avLst>
              <a:gd name="adj" fmla="val 4943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pPr algn="ctr"/>
            <a:r>
              <a:rPr lang="zh-CN" altLang="en-US" sz="1600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语言环境</a:t>
            </a:r>
            <a:endParaRPr lang="zh-CN" altLang="en-US" sz="1600" dirty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41" name="圆角矩形 40"/>
          <p:cNvSpPr/>
          <p:nvPr/>
        </p:nvSpPr>
        <p:spPr>
          <a:xfrm>
            <a:off x="7014367" y="3680312"/>
            <a:ext cx="1440000" cy="540000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600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对象存储管理</a:t>
            </a:r>
            <a:endParaRPr lang="en-US" altLang="zh-CN" sz="1600" dirty="0" smtClean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  <a:p>
            <a:pPr algn="ctr"/>
            <a:r>
              <a:rPr lang="zh-CN" altLang="en-US" sz="1600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与测试工具</a:t>
            </a:r>
            <a:endParaRPr lang="zh-CN" altLang="en-US" sz="1050" dirty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42" name="圆角矩形 41"/>
          <p:cNvSpPr/>
          <p:nvPr/>
        </p:nvSpPr>
        <p:spPr>
          <a:xfrm>
            <a:off x="6712204" y="5125417"/>
            <a:ext cx="720000" cy="540000"/>
          </a:xfrm>
          <a:prstGeom prst="roundRect">
            <a:avLst>
              <a:gd name="adj" fmla="val 8548"/>
            </a:avLst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600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Python</a:t>
            </a:r>
            <a:endParaRPr lang="en-US" altLang="zh-CN" sz="1600" dirty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43" name="圆角矩形 42"/>
          <p:cNvSpPr/>
          <p:nvPr/>
        </p:nvSpPr>
        <p:spPr>
          <a:xfrm>
            <a:off x="7519792" y="5125417"/>
            <a:ext cx="720000" cy="540000"/>
          </a:xfrm>
          <a:prstGeom prst="roundRect">
            <a:avLst>
              <a:gd name="adj" fmla="val 8548"/>
            </a:avLst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600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Java</a:t>
            </a:r>
            <a:endParaRPr lang="en-US" altLang="zh-CN" sz="1600" dirty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44" name="圆角矩形 43"/>
          <p:cNvSpPr/>
          <p:nvPr/>
        </p:nvSpPr>
        <p:spPr>
          <a:xfrm>
            <a:off x="8357189" y="5125417"/>
            <a:ext cx="360000" cy="540000"/>
          </a:xfrm>
          <a:prstGeom prst="roundRect">
            <a:avLst>
              <a:gd name="adj" fmla="val 8548"/>
            </a:avLst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600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Go</a:t>
            </a:r>
            <a:endParaRPr lang="en-US" altLang="zh-CN" sz="1600" dirty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cxnSp>
        <p:nvCxnSpPr>
          <p:cNvPr id="59" name="肘形连接符 58"/>
          <p:cNvCxnSpPr>
            <a:stCxn id="32" idx="0"/>
            <a:endCxn id="41" idx="2"/>
          </p:cNvCxnSpPr>
          <p:nvPr/>
        </p:nvCxnSpPr>
        <p:spPr>
          <a:xfrm rot="16200000" flipV="1">
            <a:off x="7324725" y="4629785"/>
            <a:ext cx="820420" cy="1270"/>
          </a:xfrm>
          <a:prstGeom prst="bentConnector3">
            <a:avLst>
              <a:gd name="adj1" fmla="val 50000"/>
            </a:avLst>
          </a:prstGeom>
          <a:ln w="38100">
            <a:solidFill>
              <a:srgbClr val="FFC62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4" name="肘形连接符 63"/>
          <p:cNvCxnSpPr>
            <a:stCxn id="41" idx="0"/>
            <a:endCxn id="10" idx="2"/>
          </p:cNvCxnSpPr>
          <p:nvPr/>
        </p:nvCxnSpPr>
        <p:spPr>
          <a:xfrm rot="16200000" flipV="1">
            <a:off x="6896418" y="2842578"/>
            <a:ext cx="781050" cy="894715"/>
          </a:xfrm>
          <a:prstGeom prst="bentConnector3">
            <a:avLst>
              <a:gd name="adj1" fmla="val 50041"/>
            </a:avLst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5898515" y="4091305"/>
            <a:ext cx="379730" cy="127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E66C18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基本信息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1" dirty="0"/>
              <a:t>施展</a:t>
            </a:r>
            <a:r>
              <a:rPr lang="zh-CN" altLang="en-US" sz="2000" dirty="0"/>
              <a:t> 副教授，武汉光电国家研究中心，存储部，</a:t>
            </a:r>
            <a:r>
              <a:rPr lang="en-US" altLang="zh-CN" sz="2000" dirty="0"/>
              <a:t>F309</a:t>
            </a:r>
            <a:endParaRPr lang="en-US" altLang="zh-CN" dirty="0"/>
          </a:p>
          <a:p>
            <a:r>
              <a:rPr lang="zh-CN" altLang="en-US" b="1" dirty="0" smtClean="0"/>
              <a:t>课堂信息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12,13,14</a:t>
            </a:r>
            <a:r>
              <a:rPr lang="zh-CN" altLang="en-US" sz="2000" dirty="0" smtClean="0"/>
              <a:t>周，周一下午</a:t>
            </a:r>
            <a:r>
              <a:rPr lang="en-US" altLang="zh-CN" sz="2000" dirty="0" smtClean="0"/>
              <a:t>14:00-17:50 @ </a:t>
            </a:r>
            <a:r>
              <a:rPr lang="zh-CN" altLang="en-US" sz="2000" dirty="0" smtClean="0"/>
              <a:t>腾讯会议</a:t>
            </a:r>
            <a:endParaRPr lang="en-US" altLang="zh-CN" dirty="0"/>
          </a:p>
          <a:p>
            <a:r>
              <a:rPr lang="zh-CN" altLang="en-US" b="1" dirty="0"/>
              <a:t>课程主页</a:t>
            </a:r>
            <a:r>
              <a:rPr lang="zh-CN" altLang="en-US" sz="2000" dirty="0"/>
              <a:t> </a:t>
            </a:r>
            <a:r>
              <a:rPr lang="en-US" altLang="zh-CN" sz="1800" dirty="0" smtClean="0"/>
              <a:t>https://github.com/cs-course/iot-storage-experiment </a:t>
            </a:r>
            <a:endParaRPr lang="en-US" altLang="zh-CN" dirty="0"/>
          </a:p>
          <a:p>
            <a:r>
              <a:rPr lang="zh-CN" altLang="en-US" b="1" dirty="0" smtClean="0"/>
              <a:t>实验说明</a:t>
            </a:r>
            <a:r>
              <a:rPr lang="zh-CN" altLang="en-US" sz="2000" b="1" dirty="0" smtClean="0"/>
              <a:t> </a:t>
            </a:r>
            <a:r>
              <a:rPr lang="zh-CN" altLang="en-US" sz="1800" dirty="0" smtClean="0"/>
              <a:t>https://github.com/cs-course/obs-tutorial</a:t>
            </a:r>
            <a:endParaRPr lang="zh-CN" altLang="en-US" sz="2000" b="1" dirty="0" smtClean="0"/>
          </a:p>
          <a:p>
            <a:r>
              <a:rPr lang="zh-CN" altLang="en-US" b="1" dirty="0" smtClean="0"/>
              <a:t>提交作业</a:t>
            </a:r>
            <a:r>
              <a:rPr lang="zh-CN" altLang="en-US" sz="1800" b="1" dirty="0" smtClean="0"/>
              <a:t> </a:t>
            </a:r>
            <a:r>
              <a:rPr lang="zh-CN" altLang="en-US" sz="1200" dirty="0" smtClean="0"/>
              <a:t>https://github.com/cs-course/iot-storage-experiment-assignment-20</a:t>
            </a:r>
            <a:r>
              <a:rPr lang="en-US" altLang="zh-CN" sz="1200" dirty="0" smtClean="0"/>
              <a:t>20</a:t>
            </a:r>
            <a:endParaRPr lang="zh-CN" altLang="en-US" sz="1800" dirty="0" smtClean="0"/>
          </a:p>
          <a:p>
            <a:r>
              <a:rPr lang="zh-CN" altLang="en-US" b="1" dirty="0" smtClean="0"/>
              <a:t>联系</a:t>
            </a:r>
            <a:r>
              <a:rPr lang="zh-CN" altLang="en-US" b="1" dirty="0"/>
              <a:t>方式</a:t>
            </a:r>
            <a:r>
              <a:rPr lang="zh-CN" altLang="en-US" sz="2000" dirty="0"/>
              <a:t> </a:t>
            </a:r>
            <a:r>
              <a:rPr lang="en-US" altLang="zh-CN" sz="2000" dirty="0" smtClean="0"/>
              <a:t>zshi@hust.edu.cn</a:t>
            </a:r>
            <a:endParaRPr lang="zh-CN" alt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0000" y="3456730"/>
            <a:ext cx="4590000" cy="3060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实验准备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实验说明：</a:t>
            </a:r>
            <a:endParaRPr lang="en-US" altLang="zh-CN" dirty="0"/>
          </a:p>
          <a:p>
            <a:r>
              <a:rPr lang="zh-CN" altLang="en-US" sz="1600" dirty="0"/>
              <a:t>https://github.com/cs-course/obs-tutorial/blob/master/README.zh_cn.md</a:t>
            </a:r>
          </a:p>
          <a:p>
            <a:r>
              <a:rPr lang="zh-CN" altLang="en-US" dirty="0" smtClean="0"/>
              <a:t>原材料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Git</a:t>
            </a:r>
            <a:r>
              <a:rPr lang="zh-CN" altLang="en-US" dirty="0" smtClean="0"/>
              <a:t>、</a:t>
            </a:r>
            <a:r>
              <a:rPr lang="en-US" altLang="zh-CN" dirty="0" err="1"/>
              <a:t>Github</a:t>
            </a:r>
            <a:r>
              <a:rPr lang="en-US" altLang="zh-CN" dirty="0"/>
              <a:t>/</a:t>
            </a:r>
            <a:r>
              <a:rPr lang="en-US" altLang="zh-CN" dirty="0" err="1"/>
              <a:t>Gitlab</a:t>
            </a:r>
            <a:r>
              <a:rPr lang="en-US" altLang="zh-CN" dirty="0"/>
              <a:t>/</a:t>
            </a:r>
            <a:r>
              <a:rPr lang="en-US" altLang="zh-CN" dirty="0" err="1"/>
              <a:t>Gitee</a:t>
            </a:r>
            <a:r>
              <a:rPr lang="en-US" altLang="zh-CN" dirty="0"/>
              <a:t>/</a:t>
            </a:r>
            <a:r>
              <a:rPr lang="en-US" altLang="zh-CN" dirty="0" err="1"/>
              <a:t>Bitbucket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Python</a:t>
            </a:r>
            <a:r>
              <a:rPr lang="zh-CN" altLang="en-US" dirty="0" smtClean="0">
                <a:sym typeface="+mn-ea"/>
              </a:rPr>
              <a:t>、</a:t>
            </a:r>
            <a:r>
              <a:rPr lang="en-US" altLang="zh-CN" dirty="0" smtClean="0">
                <a:sym typeface="+mn-ea"/>
              </a:rPr>
              <a:t>Go</a:t>
            </a:r>
            <a:r>
              <a:rPr lang="zh-CN" altLang="en-US" dirty="0" smtClean="0"/>
              <a:t>、</a:t>
            </a:r>
            <a:r>
              <a:rPr lang="en-US" altLang="zh-CN" dirty="0" smtClean="0"/>
              <a:t>Java</a:t>
            </a:r>
            <a:endParaRPr lang="zh-CN" altLang="en-US" dirty="0" smtClean="0"/>
          </a:p>
          <a:p>
            <a:pPr lvl="1"/>
            <a:r>
              <a:rPr lang="en-US" altLang="zh-CN" dirty="0" smtClean="0"/>
              <a:t>(</a:t>
            </a:r>
            <a:r>
              <a:rPr lang="zh-CN" altLang="en-US" dirty="0" smtClean="0"/>
              <a:t>可选</a:t>
            </a:r>
            <a:r>
              <a:rPr lang="en-US" altLang="zh-CN" dirty="0" smtClean="0"/>
              <a:t>)</a:t>
            </a:r>
            <a:r>
              <a:rPr lang="zh-CN" altLang="en-US" dirty="0" smtClean="0"/>
              <a:t>虚拟机或容器</a:t>
            </a:r>
            <a:endParaRPr lang="en-US" altLang="zh-CN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0" y="5517282"/>
            <a:ext cx="1080000" cy="1080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000" y="5517282"/>
            <a:ext cx="1080000" cy="1080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000" y="5517282"/>
            <a:ext cx="1403646" cy="1080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00" y="5517282"/>
            <a:ext cx="1257530" cy="1080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注意事项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课程相关问题可以在这里留言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75675" y="6073541"/>
            <a:ext cx="8992649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已知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问题：</a:t>
            </a:r>
            <a:endParaRPr lang="en-US" altLang="zh-CN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https://github.com/cs-course/obs-tutorial/blob/master/known-issues.md 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5325" y="2345055"/>
            <a:ext cx="5212715" cy="37287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报告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zh-CN" altLang="en-US" dirty="0"/>
              <a:t>内容</a:t>
            </a:r>
            <a:endParaRPr lang="en-US" altLang="zh-CN" dirty="0"/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zh-CN" altLang="en-US" dirty="0"/>
              <a:t>一、实验目的</a:t>
            </a:r>
            <a:endParaRPr lang="en-US" altLang="zh-CN" dirty="0"/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zh-CN" altLang="en-US" dirty="0"/>
              <a:t>二、实验背景</a:t>
            </a:r>
            <a:endParaRPr lang="en-US" altLang="zh-CN" dirty="0"/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zh-CN" altLang="en-US" dirty="0"/>
              <a:t>三、实验环境</a:t>
            </a:r>
            <a:endParaRPr lang="en-US" altLang="zh-CN" dirty="0"/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zh-CN" altLang="en-US" dirty="0"/>
              <a:t>四、实验内容</a:t>
            </a:r>
            <a:endParaRPr lang="en-US" altLang="zh-CN" dirty="0"/>
          </a:p>
          <a:p>
            <a:pPr lvl="2">
              <a:lnSpc>
                <a:spcPct val="120000"/>
              </a:lnSpc>
              <a:spcBef>
                <a:spcPts val="0"/>
              </a:spcBef>
            </a:pPr>
            <a:r>
              <a:rPr lang="zh-CN" altLang="en-US" dirty="0"/>
              <a:t>对象存储</a:t>
            </a:r>
            <a:r>
              <a:rPr lang="zh-CN" altLang="en-US" dirty="0" smtClean="0"/>
              <a:t>技术实践</a:t>
            </a:r>
            <a:endParaRPr lang="en-US" altLang="zh-CN" dirty="0"/>
          </a:p>
          <a:p>
            <a:pPr lvl="2">
              <a:lnSpc>
                <a:spcPct val="120000"/>
              </a:lnSpc>
              <a:spcBef>
                <a:spcPts val="0"/>
              </a:spcBef>
            </a:pPr>
            <a:r>
              <a:rPr lang="zh-CN" altLang="en-US" dirty="0"/>
              <a:t>对象</a:t>
            </a:r>
            <a:r>
              <a:rPr lang="zh-CN" altLang="en-US" dirty="0" smtClean="0"/>
              <a:t>存储性能分析</a:t>
            </a:r>
            <a:endParaRPr lang="en-US" altLang="zh-CN" dirty="0"/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zh-CN" altLang="en-US" dirty="0"/>
              <a:t>五、实验过程</a:t>
            </a:r>
            <a:endParaRPr lang="en-US" altLang="zh-CN" dirty="0"/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zh-CN" altLang="en-US" dirty="0"/>
              <a:t>六、实验总结</a:t>
            </a:r>
            <a:endParaRPr lang="en-US" altLang="zh-CN" dirty="0"/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zh-CN" altLang="en-US" dirty="0"/>
              <a:t>参考文献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zh-CN" altLang="en-US" dirty="0" smtClean="0"/>
              <a:t>模板</a:t>
            </a:r>
            <a:endParaRPr lang="en-US" altLang="zh-CN" dirty="0" smtClean="0"/>
          </a:p>
        </p:txBody>
      </p:sp>
      <p:sp>
        <p:nvSpPr>
          <p:cNvPr id="6" name="矩形 5"/>
          <p:cNvSpPr/>
          <p:nvPr/>
        </p:nvSpPr>
        <p:spPr>
          <a:xfrm>
            <a:off x="540000" y="6120000"/>
            <a:ext cx="8280000" cy="360000"/>
          </a:xfrm>
          <a:prstGeom prst="rect">
            <a:avLst/>
          </a:prstGeom>
        </p:spPr>
        <p:txBody>
          <a:bodyPr wrap="square" anchor="ctr">
            <a:noAutofit/>
          </a:bodyPr>
          <a:lstStyle/>
          <a:p>
            <a:pPr marL="0" lvl="1">
              <a:spcBef>
                <a:spcPts val="0"/>
              </a:spcBef>
            </a:pPr>
            <a:r>
              <a:rPr lang="en-US" altLang="zh-CN" sz="1500" dirty="0">
                <a:latin typeface="黑体" panose="02010609060101010101" pitchFamily="49" charset="-122"/>
                <a:ea typeface="黑体" panose="02010609060101010101" pitchFamily="49" charset="-122"/>
                <a:hlinkClick r:id="rId2"/>
              </a:rPr>
              <a:t>https://github.com/ShiZhan/iot-storage-experiment/blob/master/report-template.doc</a:t>
            </a:r>
            <a:r>
              <a:rPr lang="en-US" altLang="zh-CN" sz="1500" dirty="0">
                <a:latin typeface="黑体" panose="02010609060101010101" pitchFamily="49" charset="-122"/>
                <a:ea typeface="黑体" panose="02010609060101010101" pitchFamily="49" charset="-122"/>
              </a:rPr>
              <a:t>  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3780" y="942340"/>
            <a:ext cx="3840480" cy="523494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矩形 4"/>
          <p:cNvSpPr/>
          <p:nvPr/>
        </p:nvSpPr>
        <p:spPr>
          <a:xfrm>
            <a:off x="6459794" y="2192594"/>
            <a:ext cx="452283" cy="19664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</a:rPr>
              <a:t>2017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93428" y="5365750"/>
            <a:ext cx="764622" cy="106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zh-CN" sz="11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2020.06.01</a:t>
            </a:r>
            <a:endParaRPr lang="zh-CN" altLang="en-US" sz="11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493428" y="5019131"/>
            <a:ext cx="978935" cy="1354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zh-CN" altLang="en-US" sz="11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物联网</a:t>
            </a:r>
            <a:r>
              <a:rPr lang="en-US" altLang="zh-CN" sz="11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1701</a:t>
            </a:r>
            <a:r>
              <a:rPr lang="zh-CN" altLang="en-US" sz="11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班</a:t>
            </a:r>
            <a:endParaRPr lang="zh-CN" altLang="en-US" sz="11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/>
          <p:cNvSpPr/>
          <p:nvPr/>
        </p:nvSpPr>
        <p:spPr>
          <a:xfrm>
            <a:off x="0" y="5760000"/>
            <a:ext cx="1080000" cy="360000"/>
          </a:xfrm>
          <a:prstGeom prst="rect">
            <a:avLst/>
          </a:prstGeom>
          <a:ln w="190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Server</a:t>
            </a:r>
            <a:endParaRPr lang="zh-CN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0" y="4320000"/>
            <a:ext cx="1080000" cy="360000"/>
          </a:xfrm>
          <a:prstGeom prst="rect">
            <a:avLst/>
          </a:prstGeom>
          <a:ln w="190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Client</a:t>
            </a:r>
            <a:endParaRPr lang="zh-CN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0" y="2880000"/>
            <a:ext cx="1080000" cy="360000"/>
          </a:xfrm>
          <a:prstGeom prst="rect">
            <a:avLst/>
          </a:prstGeom>
          <a:ln w="190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Test</a:t>
            </a:r>
            <a:endParaRPr lang="zh-CN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评价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1080000" y="5760000"/>
            <a:ext cx="1260000" cy="360000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Minio</a:t>
            </a:r>
            <a:endParaRPr lang="zh-CN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880000" y="5760000"/>
            <a:ext cx="1260000" cy="360000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S3proxy</a:t>
            </a:r>
            <a:endParaRPr lang="zh-CN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939999" y="5760000"/>
            <a:ext cx="1260000" cy="360000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Swift</a:t>
            </a:r>
            <a:endParaRPr lang="zh-CN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080000" y="2880000"/>
            <a:ext cx="1260000" cy="360000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Sample</a:t>
            </a:r>
            <a:endParaRPr lang="zh-CN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880000" y="2880000"/>
            <a:ext cx="2700000" cy="360000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Select your topic</a:t>
            </a:r>
            <a:endParaRPr lang="zh-CN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879725" y="4319905"/>
            <a:ext cx="541020" cy="360045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osm</a:t>
            </a:r>
            <a:endParaRPr lang="zh-CN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080000" y="4320000"/>
            <a:ext cx="1260000" cy="360000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MC</a:t>
            </a:r>
            <a:endParaRPr lang="zh-CN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2520000" y="2160000"/>
            <a:ext cx="0" cy="432000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5760000" y="2160000"/>
            <a:ext cx="0" cy="432000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>
            <a:off x="1080000" y="2160000"/>
            <a:ext cx="1260000" cy="360000"/>
          </a:xfrm>
          <a:prstGeom prst="rect">
            <a:avLst/>
          </a:prstGeom>
          <a:ln w="190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EASY</a:t>
            </a:r>
            <a:endParaRPr lang="zh-CN" altLang="en-US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3600000" y="2160000"/>
            <a:ext cx="1260000" cy="360000"/>
          </a:xfrm>
          <a:prstGeom prst="rect">
            <a:avLst/>
          </a:prstGeom>
          <a:ln w="190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b="1" dirty="0" smtClean="0">
                <a:solidFill>
                  <a:srgbClr val="FF99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MEDIUM</a:t>
            </a:r>
            <a:endParaRPr lang="zh-CN" altLang="en-US" b="1" dirty="0">
              <a:solidFill>
                <a:srgbClr val="FF993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6660000" y="2160000"/>
            <a:ext cx="1260000" cy="360000"/>
          </a:xfrm>
          <a:prstGeom prst="rect">
            <a:avLst/>
          </a:prstGeom>
          <a:ln w="190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HARD</a:t>
            </a:r>
            <a:endParaRPr lang="zh-CN" altLang="en-US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5939999" y="4320000"/>
            <a:ext cx="1260000" cy="360000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awssdk</a:t>
            </a:r>
            <a:endParaRPr lang="zh-CN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5939999" y="2880000"/>
            <a:ext cx="2700000" cy="360000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Code your research</a:t>
            </a:r>
            <a:endParaRPr lang="zh-CN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1080000" y="1620000"/>
            <a:ext cx="1080000" cy="360000"/>
          </a:xfrm>
          <a:prstGeom prst="rect">
            <a:avLst/>
          </a:prstGeom>
          <a:ln w="190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25 pts. each step</a:t>
            </a:r>
            <a:endParaRPr lang="zh-CN" alt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3600000" y="1620000"/>
            <a:ext cx="1080000" cy="360000"/>
          </a:xfrm>
          <a:prstGeom prst="rect">
            <a:avLst/>
          </a:prstGeom>
          <a:ln w="190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+5 pts. each step</a:t>
            </a:r>
            <a:endParaRPr lang="zh-CN" alt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6660000" y="1620000"/>
            <a:ext cx="1080000" cy="360000"/>
          </a:xfrm>
          <a:prstGeom prst="rect">
            <a:avLst/>
          </a:prstGeom>
          <a:ln w="190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+10 pts. each step</a:t>
            </a:r>
            <a:endParaRPr lang="zh-CN" alt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5" name="直接箭头连接符 14"/>
          <p:cNvCxnSpPr>
            <a:stCxn id="23" idx="0"/>
            <a:endCxn id="24" idx="2"/>
          </p:cNvCxnSpPr>
          <p:nvPr/>
        </p:nvCxnSpPr>
        <p:spPr>
          <a:xfrm flipV="1">
            <a:off x="540000" y="4680000"/>
            <a:ext cx="0" cy="1080000"/>
          </a:xfrm>
          <a:prstGeom prst="straightConnector1">
            <a:avLst/>
          </a:prstGeom>
          <a:ln w="190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直接箭头连接符 29"/>
          <p:cNvCxnSpPr>
            <a:stCxn id="24" idx="0"/>
            <a:endCxn id="25" idx="2"/>
          </p:cNvCxnSpPr>
          <p:nvPr/>
        </p:nvCxnSpPr>
        <p:spPr>
          <a:xfrm flipV="1">
            <a:off x="540000" y="3240000"/>
            <a:ext cx="0" cy="1080000"/>
          </a:xfrm>
          <a:prstGeom prst="straightConnector1">
            <a:avLst/>
          </a:prstGeom>
          <a:ln w="190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1" name="矩形 30"/>
          <p:cNvSpPr/>
          <p:nvPr/>
        </p:nvSpPr>
        <p:spPr>
          <a:xfrm>
            <a:off x="4320000" y="5760000"/>
            <a:ext cx="1260000" cy="360000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mock-s3</a:t>
            </a:r>
            <a:endParaRPr lang="zh-CN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7379997" y="5760000"/>
            <a:ext cx="1260000" cy="360000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Ceph</a:t>
            </a:r>
            <a:endParaRPr lang="zh-CN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7382256" y="4320000"/>
            <a:ext cx="1260000" cy="360000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boto3</a:t>
            </a:r>
            <a:endParaRPr lang="zh-CN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6" name="椭圆 35"/>
          <p:cNvSpPr/>
          <p:nvPr/>
        </p:nvSpPr>
        <p:spPr>
          <a:xfrm>
            <a:off x="7020000" y="4465686"/>
            <a:ext cx="495300" cy="428625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OR</a:t>
            </a:r>
            <a:endParaRPr lang="zh-CN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7" name="椭圆 36"/>
          <p:cNvSpPr/>
          <p:nvPr/>
        </p:nvSpPr>
        <p:spPr>
          <a:xfrm>
            <a:off x="3996000" y="5944218"/>
            <a:ext cx="495300" cy="428625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OR</a:t>
            </a:r>
            <a:endParaRPr lang="zh-CN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8" name="椭圆 37"/>
          <p:cNvSpPr/>
          <p:nvPr/>
        </p:nvSpPr>
        <p:spPr>
          <a:xfrm>
            <a:off x="7020000" y="5944217"/>
            <a:ext cx="495300" cy="428625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OR</a:t>
            </a:r>
            <a:endParaRPr lang="zh-CN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" name="下箭头标注 11"/>
          <p:cNvSpPr/>
          <p:nvPr/>
        </p:nvSpPr>
        <p:spPr>
          <a:xfrm>
            <a:off x="2880000" y="720000"/>
            <a:ext cx="2700000" cy="720000"/>
          </a:xfrm>
          <a:prstGeom prst="downArrowCallout">
            <a:avLst/>
          </a:prstGeom>
          <a:solidFill>
            <a:schemeClr val="accent2">
              <a:lumMod val="20000"/>
              <a:lumOff val="80000"/>
            </a:schemeClr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 smtClean="0">
                <a:solidFill>
                  <a:schemeClr val="dk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In-class help available</a:t>
            </a:r>
            <a:endParaRPr lang="zh-CN" altLang="en-US" dirty="0">
              <a:solidFill>
                <a:schemeClr val="dk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9" name="下箭头标注 38"/>
          <p:cNvSpPr/>
          <p:nvPr/>
        </p:nvSpPr>
        <p:spPr>
          <a:xfrm>
            <a:off x="5917650" y="720000"/>
            <a:ext cx="2700000" cy="720000"/>
          </a:xfrm>
          <a:prstGeom prst="downArrowCallout">
            <a:avLst/>
          </a:prstGeom>
          <a:solidFill>
            <a:srgbClr val="FF8B8B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 smtClean="0">
                <a:solidFill>
                  <a:schemeClr val="dk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Adventure by yourself</a:t>
            </a:r>
            <a:endParaRPr lang="zh-CN" altLang="en-US" dirty="0">
              <a:solidFill>
                <a:schemeClr val="dk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474720" y="4319905"/>
            <a:ext cx="791845" cy="360045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s3cmd</a:t>
            </a:r>
            <a:endParaRPr lang="zh-CN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4320540" y="4320000"/>
            <a:ext cx="1259840" cy="360000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aws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-shell</a:t>
            </a:r>
            <a:endParaRPr lang="zh-CN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5" name="椭圆 34"/>
          <p:cNvSpPr/>
          <p:nvPr/>
        </p:nvSpPr>
        <p:spPr>
          <a:xfrm>
            <a:off x="4068390" y="4465687"/>
            <a:ext cx="495300" cy="428625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OR</a:t>
            </a:r>
            <a:endParaRPr lang="zh-CN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3200980" y="4465687"/>
            <a:ext cx="495300" cy="428625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OR</a:t>
            </a:r>
            <a:endParaRPr lang="zh-CN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课程背景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3225"/>
            <a:ext cx="9144000" cy="6191549"/>
          </a:xfrm>
          <a:prstGeom prst="rect">
            <a:avLst/>
          </a:prstGeom>
        </p:spPr>
      </p:pic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6120000"/>
            <a:ext cx="9144000" cy="738000"/>
          </a:xfrm>
          <a:solidFill>
            <a:schemeClr val="accent2">
              <a:lumMod val="20000"/>
              <a:lumOff val="80000"/>
              <a:alpha val="80000"/>
            </a:schemeClr>
          </a:solidFill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zh-CN" altLang="en-US" sz="3600" dirty="0" smtClean="0"/>
              <a:t>万维网持续进化</a:t>
            </a:r>
            <a:endParaRPr lang="zh-CN" altLang="en-US" sz="3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课程背景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6120000"/>
            <a:ext cx="9144000" cy="738000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zh-CN" altLang="zh-CN" sz="3600" kern="1200" dirty="0" smtClean="0">
                <a:solidFill>
                  <a:schemeClr val="bg1"/>
                </a:solidFill>
                <a:effectLst/>
              </a:rPr>
              <a:t>物联网</a:t>
            </a:r>
            <a:r>
              <a:rPr lang="zh-CN" altLang="en-US" sz="3600" dirty="0" smtClean="0">
                <a:solidFill>
                  <a:schemeClr val="bg1"/>
                </a:solidFill>
              </a:rPr>
              <a:t>加速发展</a:t>
            </a:r>
            <a:endParaRPr lang="zh-CN" altLang="en-US" sz="3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课程背景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9144001" cy="6858000"/>
          </a:xfrm>
          <a:prstGeom prst="rect">
            <a:avLst/>
          </a:prstGeom>
        </p:spPr>
      </p:pic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6120000"/>
            <a:ext cx="9144000" cy="738000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zh-CN" altLang="en-US" sz="3600" dirty="0" smtClean="0">
                <a:solidFill>
                  <a:schemeClr val="bg1"/>
                </a:solidFill>
              </a:rPr>
              <a:t>我们的互联网现在是这个样子</a:t>
            </a:r>
            <a:endParaRPr lang="zh-CN" altLang="en-US" sz="3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课程背景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" y="0"/>
            <a:ext cx="8606118" cy="6858000"/>
          </a:xfrm>
          <a:prstGeom prst="rect">
            <a:avLst/>
          </a:prstGeom>
        </p:spPr>
      </p:pic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6120000"/>
            <a:ext cx="9144000" cy="738000"/>
          </a:xfrm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zh-CN" altLang="en-US" sz="3600" dirty="0" smtClean="0"/>
              <a:t>即便是在家里</a:t>
            </a:r>
            <a:endParaRPr lang="zh-CN" altLang="en-US" sz="3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课程背景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6120000"/>
            <a:ext cx="9144000" cy="738000"/>
          </a:xfrm>
        </p:spPr>
        <p:txBody>
          <a:bodyPr anchor="ctr">
            <a:noAutofit/>
          </a:bodyPr>
          <a:lstStyle/>
          <a:p>
            <a:pPr marL="0" indent="0" algn="ctr">
              <a:buNone/>
            </a:pPr>
            <a:r>
              <a:rPr lang="zh-CN" altLang="en-US" sz="3600" dirty="0" smtClean="0"/>
              <a:t>内容也异常丰富</a:t>
            </a:r>
            <a:endParaRPr lang="zh-CN" altLang="en-US" sz="36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000" y="1440000"/>
            <a:ext cx="4680000" cy="4305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课程背景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4" y="0"/>
            <a:ext cx="9134475" cy="6856788"/>
          </a:xfrm>
          <a:prstGeom prst="rect">
            <a:avLst/>
          </a:prstGeom>
        </p:spPr>
      </p:pic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" y="6120000"/>
            <a:ext cx="9143998" cy="738000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zh-CN" altLang="en-US" sz="3600" dirty="0"/>
              <a:t>换成</a:t>
            </a:r>
            <a:r>
              <a:rPr lang="zh-CN" altLang="en-US" sz="3600" dirty="0" smtClean="0"/>
              <a:t>上帝视角</a:t>
            </a:r>
            <a:endParaRPr lang="zh-CN" altLang="en-US" sz="3600" dirty="0"/>
          </a:p>
        </p:txBody>
      </p:sp>
      <p:sp>
        <p:nvSpPr>
          <p:cNvPr id="5" name="矩形 4"/>
          <p:cNvSpPr/>
          <p:nvPr/>
        </p:nvSpPr>
        <p:spPr>
          <a:xfrm>
            <a:off x="4320000" y="3600000"/>
            <a:ext cx="1800000" cy="5400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2000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数据各处涌动</a:t>
            </a:r>
            <a:endParaRPr lang="zh-CN" altLang="en-US" sz="2000" dirty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6120000"/>
            <a:ext cx="9144000" cy="738000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zh-CN" altLang="en-US" sz="3600" dirty="0" smtClean="0"/>
              <a:t>该怎么办？</a:t>
            </a:r>
            <a:endParaRPr lang="zh-CN" altLang="en-US" sz="3600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课程背景</a:t>
            </a:r>
            <a:endParaRPr lang="zh-CN" altLang="en-US" dirty="0">
              <a:solidFill>
                <a:schemeClr val="bg1"/>
              </a:solidFill>
            </a:endParaRPr>
          </a:p>
        </p:txBody>
      </p:sp>
      <p:graphicFrame>
        <p:nvGraphicFramePr>
          <p:cNvPr id="5" name="图表 4"/>
          <p:cNvGraphicFramePr/>
          <p:nvPr/>
        </p:nvGraphicFramePr>
        <p:xfrm>
          <a:off x="180000" y="908720"/>
          <a:ext cx="4320000" cy="31697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6" name="组合 5"/>
          <p:cNvGrpSpPr/>
          <p:nvPr/>
        </p:nvGrpSpPr>
        <p:grpSpPr>
          <a:xfrm>
            <a:off x="540000" y="1558455"/>
            <a:ext cx="3023075" cy="1800000"/>
            <a:chOff x="540000" y="3240000"/>
            <a:chExt cx="3023075" cy="1800000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0000" y="3240000"/>
              <a:ext cx="2843075" cy="1800000"/>
            </a:xfrm>
            <a:prstGeom prst="rect">
              <a:avLst/>
            </a:prstGeom>
          </p:spPr>
        </p:pic>
        <p:sp>
          <p:nvSpPr>
            <p:cNvPr id="8" name="矩形 7"/>
            <p:cNvSpPr/>
            <p:nvPr/>
          </p:nvSpPr>
          <p:spPr>
            <a:xfrm>
              <a:off x="540000" y="3780000"/>
              <a:ext cx="1800000" cy="5400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数据年增</a:t>
              </a:r>
              <a:r>
                <a:rPr kumimoji="0" lang="en-US" altLang="zh-CN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150PB</a:t>
              </a:r>
            </a:p>
            <a:p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还在加速</a:t>
              </a: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增长</a:t>
              </a: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4500000" y="1378455"/>
            <a:ext cx="4360043" cy="1440000"/>
            <a:chOff x="180000" y="5040000"/>
            <a:chExt cx="3960000" cy="1440000"/>
          </a:xfrm>
        </p:grpSpPr>
        <p:pic>
          <p:nvPicPr>
            <p:cNvPr id="10" name="Picture 8" descr="http://t11.baidu.com/it/u=2472921415,960976943&amp;fm=59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900000" y="5040000"/>
              <a:ext cx="720000" cy="720000"/>
            </a:xfrm>
            <a:prstGeom prst="rect">
              <a:avLst/>
            </a:prstGeom>
            <a:noFill/>
          </p:spPr>
        </p:pic>
        <p:sp>
          <p:nvSpPr>
            <p:cNvPr id="11" name="矩形 10"/>
            <p:cNvSpPr/>
            <p:nvPr/>
          </p:nvSpPr>
          <p:spPr>
            <a:xfrm>
              <a:off x="180000" y="5760000"/>
              <a:ext cx="2160000" cy="720000"/>
            </a:xfrm>
            <a:prstGeom prst="rect">
              <a:avLst/>
            </a:prstGeom>
            <a:noFill/>
          </p:spPr>
          <p:txBody>
            <a:bodyPr wrap="square" lIns="36000" tIns="36000" rIns="36000" bIns="36000" anchor="ctr">
              <a:noAutofit/>
            </a:bodyPr>
            <a:lstStyle/>
            <a:p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6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月活跃用户 </a:t>
              </a:r>
              <a:r>
                <a:rPr kumimoji="0" lang="en-US" altLang="zh-CN" sz="25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&gt;8</a:t>
              </a:r>
              <a:r>
                <a:rPr kumimoji="0" lang="zh-CN" altLang="en-US" sz="25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亿</a:t>
              </a:r>
              <a:endParaRPr kumimoji="0" lang="en-US" altLang="zh-CN" sz="25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endParaRPr>
            </a:p>
            <a:p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同时在线用户 </a:t>
              </a:r>
              <a:r>
                <a:rPr kumimoji="0" lang="en-US" altLang="zh-CN" sz="25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&gt;2</a:t>
              </a:r>
              <a:r>
                <a:rPr kumimoji="0" lang="zh-CN" altLang="en-US" sz="25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亿</a:t>
              </a:r>
              <a:endParaRPr kumimoji="0" lang="en-US" altLang="zh-CN" sz="25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endParaRPr>
            </a:p>
          </p:txBody>
        </p:sp>
        <p:pic>
          <p:nvPicPr>
            <p:cNvPr id="12" name="Picture 4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2880049" y="5040000"/>
              <a:ext cx="720000" cy="720000"/>
            </a:xfrm>
            <a:prstGeom prst="roundRect">
              <a:avLst/>
            </a:prstGeom>
            <a:noFill/>
          </p:spPr>
        </p:pic>
        <p:sp>
          <p:nvSpPr>
            <p:cNvPr id="13" name="矩形 12"/>
            <p:cNvSpPr/>
            <p:nvPr/>
          </p:nvSpPr>
          <p:spPr>
            <a:xfrm>
              <a:off x="2340000" y="5760000"/>
              <a:ext cx="1800000" cy="720000"/>
            </a:xfrm>
            <a:prstGeom prst="rect">
              <a:avLst/>
            </a:prstGeom>
            <a:noFill/>
          </p:spPr>
          <p:txBody>
            <a:bodyPr wrap="square" lIns="36000" tIns="36000" rIns="36000" bIns="36000" anchor="ctr">
              <a:no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6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月活跃用户 </a:t>
              </a:r>
              <a:r>
                <a:rPr kumimoji="0" lang="en-US" altLang="zh-CN" sz="25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&gt;6</a:t>
              </a:r>
              <a:r>
                <a:rPr kumimoji="0" lang="zh-CN" altLang="en-US" sz="25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亿</a:t>
              </a:r>
              <a:endParaRPr kumimoji="0" lang="en-US" altLang="zh-CN" sz="25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endParaRPr>
            </a:p>
          </p:txBody>
        </p:sp>
        <p:cxnSp>
          <p:nvCxnSpPr>
            <p:cNvPr id="14" name="直接连接符 13"/>
            <p:cNvCxnSpPr/>
            <p:nvPr/>
          </p:nvCxnSpPr>
          <p:spPr>
            <a:xfrm flipV="1">
              <a:off x="2977497" y="5364480"/>
              <a:ext cx="785818" cy="357190"/>
            </a:xfrm>
            <a:prstGeom prst="line">
              <a:avLst/>
            </a:prstGeom>
            <a:ln w="28575">
              <a:solidFill>
                <a:schemeClr val="bg1">
                  <a:alpha val="53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5" name="组合 14"/>
          <p:cNvGrpSpPr/>
          <p:nvPr/>
        </p:nvGrpSpPr>
        <p:grpSpPr>
          <a:xfrm>
            <a:off x="4788183" y="4099987"/>
            <a:ext cx="4180043" cy="1440000"/>
            <a:chOff x="4680000" y="5040000"/>
            <a:chExt cx="3780000" cy="1440000"/>
          </a:xfrm>
        </p:grpSpPr>
        <p:pic>
          <p:nvPicPr>
            <p:cNvPr id="16" name="图片 7" descr="icon_qzone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40000" y="5040000"/>
              <a:ext cx="720000" cy="72000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" name="矩形 16"/>
            <p:cNvSpPr/>
            <p:nvPr/>
          </p:nvSpPr>
          <p:spPr>
            <a:xfrm>
              <a:off x="4680000" y="5760000"/>
              <a:ext cx="1800000" cy="720000"/>
            </a:xfrm>
            <a:prstGeom prst="rect">
              <a:avLst/>
            </a:prstGeom>
            <a:noFill/>
          </p:spPr>
          <p:txBody>
            <a:bodyPr wrap="none" lIns="36000" tIns="36000" rIns="36000" bIns="36000" anchor="ctr">
              <a:noAutofit/>
            </a:bodyPr>
            <a:lstStyle/>
            <a:p>
              <a:pPr marL="0" marR="0" lvl="0" indent="0" algn="just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6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图片</a:t>
              </a:r>
              <a:r>
                <a:rPr kumimoji="0" lang="en-US" altLang="zh-CN" sz="16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 </a:t>
              </a:r>
              <a:r>
                <a:rPr kumimoji="0" lang="en-US" altLang="zh-CN" sz="25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4000</a:t>
              </a:r>
              <a:r>
                <a:rPr kumimoji="0" lang="zh-CN" altLang="zh-CN" sz="25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亿张</a:t>
              </a:r>
              <a:endParaRPr kumimoji="0" lang="en-US" altLang="zh-CN" sz="25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endParaRPr>
            </a:p>
            <a:p>
              <a:pPr marL="0" marR="0" lvl="0" indent="0" algn="just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6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存储量</a:t>
              </a:r>
              <a:r>
                <a:rPr kumimoji="0" lang="en-US" altLang="zh-CN" sz="16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   </a:t>
              </a:r>
              <a:r>
                <a:rPr kumimoji="0" lang="en-US" altLang="zh-CN" sz="25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200PB</a:t>
              </a:r>
              <a:endParaRPr kumimoji="0" lang="en-US" altLang="zh-CN" sz="25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endParaRPr>
            </a:p>
          </p:txBody>
        </p:sp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200000" y="5040000"/>
              <a:ext cx="720000" cy="720000"/>
            </a:xfrm>
            <a:prstGeom prst="rect">
              <a:avLst/>
            </a:prstGeom>
          </p:spPr>
        </p:pic>
        <p:sp>
          <p:nvSpPr>
            <p:cNvPr id="19" name="矩形 18"/>
            <p:cNvSpPr/>
            <p:nvPr/>
          </p:nvSpPr>
          <p:spPr>
            <a:xfrm>
              <a:off x="6480000" y="5760000"/>
              <a:ext cx="1980000" cy="720000"/>
            </a:xfrm>
            <a:prstGeom prst="rect">
              <a:avLst/>
            </a:prstGeom>
            <a:noFill/>
          </p:spPr>
          <p:txBody>
            <a:bodyPr wrap="none" lIns="36000" tIns="36000" rIns="36000" bIns="36000" anchor="ctr">
              <a:noAutofit/>
            </a:bodyPr>
            <a:lstStyle/>
            <a:p>
              <a:pPr marL="0" marR="0" lvl="0" indent="0" algn="just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6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日</a:t>
              </a:r>
              <a:r>
                <a:rPr kumimoji="0" lang="zh-CN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上</a:t>
              </a:r>
              <a:r>
                <a:rPr kumimoji="0" lang="zh-CN" altLang="zh-CN" sz="16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传</a:t>
              </a:r>
              <a:r>
                <a:rPr kumimoji="0" lang="en-US" altLang="zh-CN" sz="16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    </a:t>
              </a:r>
              <a:r>
                <a:rPr kumimoji="0" lang="en-US" altLang="zh-CN" sz="25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10</a:t>
              </a:r>
              <a:r>
                <a:rPr kumimoji="0" lang="zh-CN" altLang="zh-CN" sz="25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亿</a:t>
              </a:r>
              <a:r>
                <a:rPr kumimoji="0" lang="zh-CN" altLang="zh-CN" sz="25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张</a:t>
              </a:r>
              <a:endParaRPr kumimoji="0" lang="en-US" altLang="zh-CN" sz="25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endParaRPr>
            </a:p>
            <a:p>
              <a:pPr marL="0" marR="0" lvl="0" indent="0" algn="just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日</a:t>
              </a:r>
              <a:r>
                <a:rPr kumimoji="0" lang="zh-CN" altLang="zh-CN" sz="16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下载</a:t>
              </a:r>
              <a:r>
                <a:rPr kumimoji="0" lang="en-US" altLang="zh-CN" sz="16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 </a:t>
              </a:r>
              <a:r>
                <a:rPr kumimoji="0" lang="en-US" altLang="zh-CN" sz="25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1200</a:t>
              </a:r>
              <a:r>
                <a:rPr kumimoji="0" lang="zh-CN" altLang="zh-CN" sz="25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亿张</a:t>
              </a:r>
              <a:endParaRPr kumimoji="0" lang="zh-CN" altLang="en-US" sz="25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endParaRPr>
            </a:p>
          </p:txBody>
        </p:sp>
        <p:sp>
          <p:nvSpPr>
            <p:cNvPr id="20" name="加号 19"/>
            <p:cNvSpPr/>
            <p:nvPr/>
          </p:nvSpPr>
          <p:spPr>
            <a:xfrm>
              <a:off x="6300000" y="5220000"/>
              <a:ext cx="360000" cy="360000"/>
            </a:xfrm>
            <a:prstGeom prst="mathPlus">
              <a:avLst/>
            </a:prstGeom>
            <a:ln>
              <a:noFill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endParaRPr>
            </a:p>
          </p:txBody>
        </p:sp>
        <p:sp>
          <p:nvSpPr>
            <p:cNvPr id="21" name="下箭头 20"/>
            <p:cNvSpPr/>
            <p:nvPr/>
          </p:nvSpPr>
          <p:spPr>
            <a:xfrm>
              <a:off x="6120000" y="5580000"/>
              <a:ext cx="720000" cy="180000"/>
            </a:xfrm>
            <a:prstGeom prst="downArrow">
              <a:avLst/>
            </a:prstGeom>
            <a:ln>
              <a:noFill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4860000" y="5400000"/>
              <a:ext cx="1080000" cy="360000"/>
            </a:xfrm>
            <a:prstGeom prst="rect">
              <a:avLst/>
            </a:prstGeom>
            <a:solidFill>
              <a:srgbClr val="FFFFFF">
                <a:alpha val="80000"/>
              </a:srgbClr>
            </a:solidFill>
          </p:spPr>
          <p:txBody>
            <a:bodyPr wrap="none" anchor="ctr">
              <a:no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QQ</a:t>
              </a:r>
              <a:r>
                <a:rPr kumimoji="0" lang="zh-CN" altLang="en-US" sz="14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空间相册</a:t>
              </a:r>
              <a:endPara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7020000" y="5400000"/>
              <a:ext cx="1080000" cy="360000"/>
            </a:xfrm>
            <a:prstGeom prst="rect">
              <a:avLst/>
            </a:prstGeom>
            <a:solidFill>
              <a:srgbClr val="FFFFFF">
                <a:alpha val="80000"/>
              </a:srgbClr>
            </a:solidFill>
          </p:spPr>
          <p:txBody>
            <a:bodyPr wrap="none" anchor="ctr">
              <a:no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微</a:t>
              </a:r>
              <a:r>
                <a:rPr kumimoji="0" lang="zh-CN" altLang="en-US" sz="14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信朋友圈</a:t>
              </a:r>
              <a:endPara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endParaRPr>
            </a:p>
          </p:txBody>
        </p:sp>
      </p:grpSp>
      <p:sp>
        <p:nvSpPr>
          <p:cNvPr id="24" name="矩形 23"/>
          <p:cNvSpPr/>
          <p:nvPr/>
        </p:nvSpPr>
        <p:spPr>
          <a:xfrm>
            <a:off x="108471" y="4043015"/>
            <a:ext cx="4356000" cy="216000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lIns="36000" tIns="36000" rIns="36000" bIns="36000" anchor="ctr">
            <a:noAutofit/>
          </a:bodyPr>
          <a:lstStyle>
            <a:defPPr>
              <a:defRPr lang="zh-CN"/>
            </a:defPPr>
            <a:lvl1pPr algn="ctr" rtl="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ctr" rtl="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ctr" rtl="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ctr" rtl="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ctr" rtl="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lnSpc>
                <a:spcPct val="130000"/>
              </a:lnSpc>
              <a:spcBef>
                <a:spcPts val="600"/>
              </a:spcBef>
              <a:buClr>
                <a:schemeClr val="accent2"/>
              </a:buClr>
              <a:buFont typeface="Wingdings" panose="05000000000000000000" pitchFamily="2" charset="2"/>
              <a:buChar char="n"/>
            </a:pPr>
            <a:r>
              <a:rPr lang="zh-CN" altLang="en-US" sz="1400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社交、游戏，</a:t>
            </a:r>
            <a:r>
              <a:rPr lang="zh-CN" altLang="en-US" sz="1400" dirty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访问</a:t>
            </a:r>
            <a:r>
              <a:rPr lang="zh-CN" altLang="en-US" sz="1400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密度高达</a:t>
            </a:r>
            <a:r>
              <a:rPr lang="en-US" altLang="zh-CN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100</a:t>
            </a:r>
            <a:r>
              <a:rPr lang="zh-CN" altLang="en-US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万次</a:t>
            </a:r>
            <a:r>
              <a:rPr lang="en-US" altLang="zh-CN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/</a:t>
            </a:r>
            <a:r>
              <a:rPr lang="zh-CN" altLang="en-US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秒</a:t>
            </a:r>
            <a:r>
              <a:rPr lang="en-US" altLang="zh-CN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/100GB</a:t>
            </a:r>
            <a:r>
              <a:rPr lang="zh-CN" altLang="en-US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量级</a:t>
            </a:r>
            <a:r>
              <a:rPr lang="zh-CN" altLang="en-US" sz="1400" dirty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的数据</a:t>
            </a:r>
            <a:r>
              <a:rPr lang="zh-CN" altLang="en-US" sz="1400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读写；</a:t>
            </a:r>
            <a:endParaRPr lang="zh-CN" altLang="en-US" sz="1400" dirty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  <a:p>
            <a:pPr marL="285750" indent="-285750" algn="l">
              <a:lnSpc>
                <a:spcPct val="130000"/>
              </a:lnSpc>
              <a:spcBef>
                <a:spcPts val="600"/>
              </a:spcBef>
              <a:buClr>
                <a:schemeClr val="accent2"/>
              </a:buClr>
              <a:buFont typeface="Wingdings" panose="05000000000000000000" pitchFamily="2" charset="2"/>
              <a:buChar char="n"/>
            </a:pPr>
            <a:r>
              <a:rPr lang="zh-CN" altLang="en-US" sz="1400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在线业务，应保证</a:t>
            </a:r>
            <a:r>
              <a:rPr lang="zh-CN" altLang="en-US" sz="1400" dirty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良好的用户体验，不论数据访问密集程度如何，均要求</a:t>
            </a:r>
            <a:r>
              <a:rPr lang="zh-CN" altLang="en-US" sz="1400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延迟在</a:t>
            </a:r>
            <a:r>
              <a:rPr lang="en-US" altLang="zh-CN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100</a:t>
            </a:r>
            <a:r>
              <a:rPr lang="zh-CN" altLang="en-US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毫秒</a:t>
            </a:r>
            <a:r>
              <a:rPr lang="zh-CN" altLang="en-US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以内</a:t>
            </a:r>
            <a:endParaRPr lang="zh-CN" altLang="en-US" sz="1400" dirty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25" name="内容占位符 2"/>
          <p:cNvSpPr txBox="1"/>
          <p:nvPr/>
        </p:nvSpPr>
        <p:spPr>
          <a:xfrm>
            <a:off x="0" y="0"/>
            <a:ext cx="9144000" cy="72000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DejaVu Sans Mono" panose="020B0609030804020204" pitchFamily="49" charset="0"/>
                <a:ea typeface="文泉驿等宽微米黑" panose="020B0606030804020204" pitchFamily="34" charset="-122"/>
                <a:cs typeface="DejaVu Sans Mono" panose="020B0609030804020204" pitchFamily="49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DejaVu Sans Mono" panose="020B0609030804020204" pitchFamily="49" charset="0"/>
                <a:ea typeface="文泉驿等宽微米黑" panose="020B0606030804020204" pitchFamily="34" charset="-122"/>
                <a:cs typeface="DejaVu Sans Mono" panose="020B0609030804020204" pitchFamily="49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DejaVu Sans Mono" panose="020B0609030804020204" pitchFamily="49" charset="0"/>
                <a:ea typeface="文泉驿等宽微米黑" panose="020B0606030804020204" pitchFamily="34" charset="-122"/>
                <a:cs typeface="DejaVu Sans Mono" panose="020B0609030804020204" pitchFamily="49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DejaVu Sans Mono" panose="020B0609030804020204" pitchFamily="49" charset="0"/>
                <a:ea typeface="文泉驿等宽微米黑" panose="020B0606030804020204" pitchFamily="34" charset="-122"/>
                <a:cs typeface="DejaVu Sans Mono" panose="020B0609030804020204" pitchFamily="49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DejaVu Sans Mono" panose="020B0609030804020204" pitchFamily="49" charset="0"/>
                <a:ea typeface="文泉驿等宽微米黑" panose="020B0606030804020204" pitchFamily="34" charset="-122"/>
                <a:cs typeface="DejaVu Sans Mono" panose="020B0609030804020204" pitchFamily="49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zh-CN" altLang="en-US" sz="36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身旁腾讯的现实</a:t>
            </a:r>
            <a:endParaRPr lang="zh-CN" altLang="en-US" sz="36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58</TotalTime>
  <Words>676</Words>
  <Application>Microsoft Office PowerPoint</Application>
  <PresentationFormat>全屏显示(4:3)</PresentationFormat>
  <Paragraphs>202</Paragraphs>
  <Slides>23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33" baseType="lpstr">
      <vt:lpstr>DejaVu Sans Mono</vt:lpstr>
      <vt:lpstr>黑体</vt:lpstr>
      <vt:lpstr>宋体</vt:lpstr>
      <vt:lpstr>文泉驿等宽微米黑</vt:lpstr>
      <vt:lpstr>Arial</vt:lpstr>
      <vt:lpstr>Calibri</vt:lpstr>
      <vt:lpstr>Courier New</vt:lpstr>
      <vt:lpstr>Times New Roman</vt:lpstr>
      <vt:lpstr>Wingdings</vt:lpstr>
      <vt:lpstr>Office 主题</vt:lpstr>
      <vt:lpstr>物联网数据存储与管理实验</vt:lpstr>
      <vt:lpstr>基本信息</vt:lpstr>
      <vt:lpstr>课程背景</vt:lpstr>
      <vt:lpstr>课程背景</vt:lpstr>
      <vt:lpstr>课程背景</vt:lpstr>
      <vt:lpstr>课程背景</vt:lpstr>
      <vt:lpstr>课程背景</vt:lpstr>
      <vt:lpstr>课程背景</vt:lpstr>
      <vt:lpstr>课程背景</vt:lpstr>
      <vt:lpstr>课程背景</vt:lpstr>
      <vt:lpstr>课程背景</vt:lpstr>
      <vt:lpstr>课程背景</vt:lpstr>
      <vt:lpstr>课程背景</vt:lpstr>
      <vt:lpstr>课程背景</vt:lpstr>
      <vt:lpstr>对象存储技术</vt:lpstr>
      <vt:lpstr>对象存储系统</vt:lpstr>
      <vt:lpstr>主动对象存储</vt:lpstr>
      <vt:lpstr>工业界广泛应用</vt:lpstr>
      <vt:lpstr>实验计划</vt:lpstr>
      <vt:lpstr>实验准备</vt:lpstr>
      <vt:lpstr>注意事项</vt:lpstr>
      <vt:lpstr>报告</vt:lpstr>
      <vt:lpstr>评价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物联网数据存储与管理实验</dc:title>
  <dc:creator>Zhan Shi</dc:creator>
  <cp:lastModifiedBy>Shi Zhan</cp:lastModifiedBy>
  <cp:revision>149</cp:revision>
  <dcterms:created xsi:type="dcterms:W3CDTF">2017-02-15T00:30:00Z</dcterms:created>
  <dcterms:modified xsi:type="dcterms:W3CDTF">2020-04-22T08:35:16Z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2052-11.3.0.8513</vt:lpwstr>
  </property>
</Properties>
</file>